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8" r:id="rId3"/>
    <p:sldId id="290" r:id="rId4"/>
    <p:sldId id="336" r:id="rId5"/>
    <p:sldId id="312" r:id="rId6"/>
    <p:sldId id="291" r:id="rId7"/>
    <p:sldId id="296" r:id="rId8"/>
    <p:sldId id="297" r:id="rId9"/>
    <p:sldId id="299" r:id="rId10"/>
    <p:sldId id="298" r:id="rId11"/>
    <p:sldId id="315" r:id="rId12"/>
    <p:sldId id="362" r:id="rId13"/>
    <p:sldId id="308"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 userDrawn="1">
          <p15:clr>
            <a:srgbClr val="A4A3A4"/>
          </p15:clr>
        </p15:guide>
        <p15:guide id="2" pos="36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04" autoAdjust="0"/>
    <p:restoredTop sz="88821" autoAdjust="0"/>
  </p:normalViewPr>
  <p:slideViewPr>
    <p:cSldViewPr>
      <p:cViewPr varScale="1">
        <p:scale>
          <a:sx n="80" d="100"/>
          <a:sy n="80" d="100"/>
        </p:scale>
        <p:origin x="1152" y="78"/>
      </p:cViewPr>
      <p:guideLst>
        <p:guide orient="horz" pos="48"/>
        <p:guide pos="3600"/>
      </p:guideLst>
    </p:cSldViewPr>
  </p:slideViewPr>
  <p:outlineViewPr>
    <p:cViewPr>
      <p:scale>
        <a:sx n="33" d="100"/>
        <a:sy n="33" d="100"/>
      </p:scale>
      <p:origin x="0" y="-11400"/>
    </p:cViewPr>
  </p:outlineViewPr>
  <p:notesTextViewPr>
    <p:cViewPr>
      <p:scale>
        <a:sx n="3" d="2"/>
        <a:sy n="3" d="2"/>
      </p:scale>
      <p:origin x="0" y="0"/>
    </p:cViewPr>
  </p:notesTextViewPr>
  <p:sorterViewPr>
    <p:cViewPr>
      <p:scale>
        <a:sx n="66" d="100"/>
        <a:sy n="66" d="100"/>
      </p:scale>
      <p:origin x="0" y="4464"/>
    </p:cViewPr>
  </p:sorterViewPr>
  <p:notesViewPr>
    <p:cSldViewPr>
      <p:cViewPr varScale="1">
        <p:scale>
          <a:sx n="77" d="100"/>
          <a:sy n="77" d="100"/>
        </p:scale>
        <p:origin x="195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StepDownProcess" loCatId="process" qsTypeId="urn:microsoft.com/office/officeart/2005/8/quickstyle/3d1" qsCatId="3D" csTypeId="urn:microsoft.com/office/officeart/2005/8/colors/colorful3" csCatId="colorful" phldr="1"/>
      <dgm:spPr/>
      <dgm:t>
        <a:bodyPr/>
        <a:lstStyle/>
        <a:p>
          <a:endParaRPr lang="en-US"/>
        </a:p>
      </dgm:t>
    </dgm:pt>
    <dgm:pt modelId="{EC912083-46BA-47EC-834F-B53C28E6D0BD}">
      <dgm:prSet phldrT="[Text]" custT="1"/>
      <dgm:spPr>
        <a:xfrm>
          <a:off x="646975" y="22705"/>
          <a:ext cx="1267750" cy="887383"/>
        </a:xfrm>
        <a:scene3d>
          <a:camera prst="orthographicFront"/>
          <a:lightRig rig="flat" dir="t"/>
        </a:scene3d>
        <a:sp3d prstMaterial="plastic">
          <a:bevelT w="120900" h="88900"/>
          <a:bevelB w="88900" h="31750" prst="angle"/>
        </a:sp3d>
      </dgm:spPr>
      <dgm:t>
        <a:bodyPr/>
        <a:lstStyle/>
        <a:p>
          <a:pPr>
            <a:spcAft>
              <a:spcPts val="0"/>
            </a:spcAft>
          </a:pPr>
          <a:r>
            <a:rPr lang="en-US" sz="2000" b="1" baseline="0" dirty="0">
              <a:solidFill>
                <a:schemeClr val="tx1"/>
              </a:solidFill>
              <a:latin typeface="Calibri"/>
              <a:ea typeface="+mn-ea"/>
              <a:cs typeface="+mn-cs"/>
            </a:rPr>
            <a:t>English 1</a:t>
          </a:r>
        </a:p>
        <a:p>
          <a:pPr>
            <a:spcAft>
              <a:spcPts val="0"/>
            </a:spcAft>
          </a:pPr>
          <a:r>
            <a:rPr lang="en-US" sz="2000" b="1" baseline="0" dirty="0">
              <a:solidFill>
                <a:schemeClr val="tx1"/>
              </a:solidFill>
              <a:latin typeface="Calibri"/>
              <a:ea typeface="+mn-ea"/>
              <a:cs typeface="+mn-cs"/>
            </a:rPr>
            <a:t>English 2</a:t>
          </a:r>
        </a:p>
        <a:p>
          <a:pPr>
            <a:spcAft>
              <a:spcPts val="0"/>
            </a:spcAft>
          </a:pPr>
          <a:r>
            <a:rPr lang="en-US" sz="2000" b="1" baseline="0" dirty="0">
              <a:solidFill>
                <a:schemeClr val="tx1"/>
              </a:solidFill>
              <a:latin typeface="Calibri"/>
              <a:ea typeface="+mn-ea"/>
              <a:cs typeface="+mn-cs"/>
            </a:rPr>
            <a:t>English 3</a:t>
          </a:r>
        </a:p>
        <a:p>
          <a:pPr>
            <a:spcAft>
              <a:spcPct val="35000"/>
            </a:spcAft>
          </a:pPr>
          <a:r>
            <a:rPr lang="en-US" sz="2000" b="1" baseline="0" dirty="0">
              <a:solidFill>
                <a:schemeClr val="tx1"/>
              </a:solidFill>
              <a:latin typeface="Calibri"/>
              <a:ea typeface="+mn-ea"/>
              <a:cs typeface="+mn-cs"/>
            </a:rPr>
            <a:t>Advanced English</a:t>
          </a:r>
        </a:p>
      </dgm:t>
    </dgm:pt>
    <dgm:pt modelId="{F1078060-4F1D-4792-900A-9DC3C71D1776}" type="parTrans" cxnId="{58B63ADD-6CB4-4181-ADBB-3F961B5EAB75}">
      <dgm:prSet/>
      <dgm:spPr/>
      <dgm:t>
        <a:bodyPr/>
        <a:lstStyle/>
        <a:p>
          <a:endParaRPr lang="en-US">
            <a:solidFill>
              <a:schemeClr val="tx1">
                <a:lumMod val="95000"/>
                <a:lumOff val="5000"/>
              </a:schemeClr>
            </a:solidFill>
          </a:endParaRPr>
        </a:p>
      </dgm:t>
    </dgm:pt>
    <dgm:pt modelId="{B4159C30-DBE3-473F-B6E7-4D39883C930F}" type="sibTrans" cxnId="{58B63ADD-6CB4-4181-ADBB-3F961B5EAB75}">
      <dgm:prSet/>
      <dgm:spPr/>
      <dgm:t>
        <a:bodyPr/>
        <a:lstStyle/>
        <a:p>
          <a:endParaRPr lang="en-US">
            <a:solidFill>
              <a:schemeClr val="tx1">
                <a:lumMod val="95000"/>
                <a:lumOff val="5000"/>
              </a:schemeClr>
            </a:solidFill>
          </a:endParaRPr>
        </a:p>
      </dgm:t>
    </dgm:pt>
    <dgm:pt modelId="{F0ED2BDD-5EFF-4B2D-AF97-3470E2C34E25}">
      <dgm:prSet phldrT="[Text]" custT="1"/>
      <dgm:spPr>
        <a:xfrm>
          <a:off x="1698075" y="1019530"/>
          <a:ext cx="1267750" cy="887383"/>
        </a:xfrm>
        <a:scene3d>
          <a:camera prst="orthographicFront"/>
          <a:lightRig rig="flat" dir="t"/>
        </a:scene3d>
        <a:sp3d prstMaterial="plastic">
          <a:bevelT w="120900" h="88900"/>
          <a:bevelB w="88900" h="31750" prst="angle"/>
        </a:sp3d>
      </dgm:spPr>
      <dgm:t>
        <a:bodyPr/>
        <a:lstStyle/>
        <a:p>
          <a:pPr>
            <a:spcAft>
              <a:spcPts val="0"/>
            </a:spcAft>
          </a:pPr>
          <a:r>
            <a:rPr lang="en-US" sz="2000" b="1" dirty="0">
              <a:solidFill>
                <a:schemeClr val="tx1"/>
              </a:solidFill>
            </a:rPr>
            <a:t>Algebra 1</a:t>
          </a:r>
        </a:p>
        <a:p>
          <a:pPr>
            <a:spcAft>
              <a:spcPts val="0"/>
            </a:spcAft>
          </a:pPr>
          <a:r>
            <a:rPr lang="en-US" sz="2000" b="1" dirty="0">
              <a:solidFill>
                <a:schemeClr val="tx1"/>
              </a:solidFill>
            </a:rPr>
            <a:t>Geometry</a:t>
          </a:r>
        </a:p>
        <a:p>
          <a:pPr>
            <a:spcAft>
              <a:spcPts val="0"/>
            </a:spcAft>
          </a:pPr>
          <a:r>
            <a:rPr lang="en-US" sz="2000" b="1" dirty="0">
              <a:solidFill>
                <a:schemeClr val="tx1"/>
              </a:solidFill>
            </a:rPr>
            <a:t>Algebra 2 </a:t>
          </a:r>
        </a:p>
        <a:p>
          <a:pPr>
            <a:spcAft>
              <a:spcPts val="0"/>
            </a:spcAft>
          </a:pPr>
          <a:r>
            <a:rPr lang="en-US" sz="2000" b="1" dirty="0">
              <a:solidFill>
                <a:schemeClr val="tx1"/>
              </a:solidFill>
            </a:rPr>
            <a:t>Advanced Mathematics</a:t>
          </a:r>
          <a:endParaRPr lang="en-US" sz="2000" b="1" baseline="0" dirty="0">
            <a:solidFill>
              <a:schemeClr val="tx1"/>
            </a:solidFill>
            <a:latin typeface="Calibri"/>
            <a:ea typeface="+mn-ea"/>
            <a:cs typeface="+mn-cs"/>
          </a:endParaRPr>
        </a:p>
      </dgm:t>
    </dgm:pt>
    <dgm:pt modelId="{7BF5762E-CA5A-4A96-8A1D-4699EADF930C}" type="parTrans" cxnId="{F016BFB9-37DA-4093-BD60-A308E45ECEEC}">
      <dgm:prSet/>
      <dgm:spPr/>
      <dgm:t>
        <a:bodyPr/>
        <a:lstStyle/>
        <a:p>
          <a:endParaRPr lang="en-US">
            <a:solidFill>
              <a:schemeClr val="tx1">
                <a:lumMod val="95000"/>
                <a:lumOff val="5000"/>
              </a:schemeClr>
            </a:solidFill>
          </a:endParaRPr>
        </a:p>
      </dgm:t>
    </dgm:pt>
    <dgm:pt modelId="{6D32A681-E82D-4E18-A176-1E4E849D3EF8}" type="sibTrans" cxnId="{F016BFB9-37DA-4093-BD60-A308E45ECEEC}">
      <dgm:prSet/>
      <dgm:spPr/>
      <dgm:t>
        <a:bodyPr/>
        <a:lstStyle/>
        <a:p>
          <a:endParaRPr lang="en-US">
            <a:solidFill>
              <a:schemeClr val="tx1">
                <a:lumMod val="95000"/>
                <a:lumOff val="5000"/>
              </a:schemeClr>
            </a:solidFill>
          </a:endParaRPr>
        </a:p>
      </dgm:t>
    </dgm:pt>
    <dgm:pt modelId="{1E1A8527-A3B0-4204-9526-E7C9685F8CBD}">
      <dgm:prSet phldrT="[Text]" custT="1"/>
      <dgm:spPr>
        <a:xfrm>
          <a:off x="3800274" y="3013180"/>
          <a:ext cx="1267750" cy="887383"/>
        </a:xfrm>
        <a:scene3d>
          <a:camera prst="orthographicFront"/>
          <a:lightRig rig="flat" dir="t"/>
        </a:scene3d>
        <a:sp3d prstMaterial="plastic">
          <a:bevelT w="120900" h="88900"/>
          <a:bevelB w="88900" h="31750" prst="angle"/>
        </a:sp3d>
      </dgm:spPr>
      <dgm:t>
        <a:bodyPr/>
        <a:lstStyle/>
        <a:p>
          <a:pPr>
            <a:spcAft>
              <a:spcPts val="600"/>
            </a:spcAft>
          </a:pPr>
          <a:r>
            <a:rPr lang="en-US" sz="2000" b="1" dirty="0">
              <a:solidFill>
                <a:schemeClr val="tx1"/>
              </a:solidFill>
            </a:rPr>
            <a:t>World History or World Geography </a:t>
          </a:r>
        </a:p>
        <a:p>
          <a:pPr>
            <a:spcAft>
              <a:spcPts val="600"/>
            </a:spcAft>
          </a:pPr>
          <a:r>
            <a:rPr lang="en-US" sz="2000" b="1" dirty="0">
              <a:solidFill>
                <a:schemeClr val="tx1"/>
              </a:solidFill>
            </a:rPr>
            <a:t>US History</a:t>
          </a:r>
        </a:p>
        <a:p>
          <a:pPr>
            <a:spcAft>
              <a:spcPts val="600"/>
            </a:spcAft>
          </a:pPr>
          <a:r>
            <a:rPr lang="en-US" sz="2000" b="1" dirty="0">
              <a:solidFill>
                <a:schemeClr val="tx1"/>
              </a:solidFill>
            </a:rPr>
            <a:t>Government </a:t>
          </a:r>
        </a:p>
        <a:p>
          <a:pPr>
            <a:spcAft>
              <a:spcPts val="600"/>
            </a:spcAft>
          </a:pPr>
          <a:r>
            <a:rPr lang="en-US" sz="2000" b="1" dirty="0">
              <a:solidFill>
                <a:schemeClr val="tx1"/>
              </a:solidFill>
            </a:rPr>
            <a:t>Economics </a:t>
          </a:r>
          <a:endParaRPr lang="en-US" sz="2000" b="1" dirty="0">
            <a:solidFill>
              <a:schemeClr val="tx1"/>
            </a:solidFill>
            <a:latin typeface="Calibri"/>
            <a:ea typeface="+mn-ea"/>
            <a:cs typeface="+mn-cs"/>
          </a:endParaRPr>
        </a:p>
      </dgm:t>
    </dgm:pt>
    <dgm:pt modelId="{F7FCF020-7ACD-4A24-BC78-D1D976F069E0}" type="parTrans" cxnId="{AAD415A9-6971-4C21-BBCC-8CD0BC8727B5}">
      <dgm:prSet/>
      <dgm:spPr/>
      <dgm:t>
        <a:bodyPr/>
        <a:lstStyle/>
        <a:p>
          <a:endParaRPr lang="en-US">
            <a:solidFill>
              <a:schemeClr val="tx1">
                <a:lumMod val="95000"/>
                <a:lumOff val="5000"/>
              </a:schemeClr>
            </a:solidFill>
          </a:endParaRPr>
        </a:p>
      </dgm:t>
    </dgm:pt>
    <dgm:pt modelId="{45220C32-92E3-4D99-B720-31149B16D515}" type="sibTrans" cxnId="{AAD415A9-6971-4C21-BBCC-8CD0BC8727B5}">
      <dgm:prSet/>
      <dgm:spPr/>
      <dgm:t>
        <a:bodyPr/>
        <a:lstStyle/>
        <a:p>
          <a:endParaRPr lang="en-US">
            <a:solidFill>
              <a:schemeClr val="tx1">
                <a:lumMod val="95000"/>
                <a:lumOff val="5000"/>
              </a:schemeClr>
            </a:solidFill>
          </a:endParaRPr>
        </a:p>
      </dgm:t>
    </dgm:pt>
    <dgm:pt modelId="{EE33DF1E-8F9C-4334-A6A3-B26F6CC659C7}">
      <dgm:prSet phldrT="[Text]" custT="1"/>
      <dgm:spPr>
        <a:xfrm>
          <a:off x="2749174" y="2016355"/>
          <a:ext cx="1267750" cy="887383"/>
        </a:xfrm>
        <a:scene3d>
          <a:camera prst="orthographicFront"/>
          <a:lightRig rig="flat" dir="t"/>
        </a:scene3d>
        <a:sp3d prstMaterial="plastic">
          <a:bevelT w="120900" h="88900"/>
          <a:bevelB w="88900" h="31750" prst="angle"/>
        </a:sp3d>
      </dgm:spPr>
      <dgm:t>
        <a:bodyPr/>
        <a:lstStyle/>
        <a:p>
          <a:pPr>
            <a:spcAft>
              <a:spcPts val="0"/>
            </a:spcAft>
          </a:pPr>
          <a:r>
            <a:rPr lang="en-US" sz="1800" b="1" dirty="0">
              <a:solidFill>
                <a:schemeClr val="tx1"/>
              </a:solidFill>
            </a:rPr>
            <a:t>Biology I</a:t>
          </a:r>
        </a:p>
        <a:p>
          <a:pPr>
            <a:spcAft>
              <a:spcPts val="0"/>
            </a:spcAft>
          </a:pPr>
          <a:r>
            <a:rPr lang="en-US" sz="1800" b="1" dirty="0">
              <a:solidFill>
                <a:schemeClr val="tx1"/>
              </a:solidFill>
            </a:rPr>
            <a:t>One Adv. Science Course, Category 1</a:t>
          </a:r>
        </a:p>
        <a:p>
          <a:pPr>
            <a:spcAft>
              <a:spcPts val="0"/>
            </a:spcAft>
          </a:pPr>
          <a:r>
            <a:rPr lang="en-US" sz="1800" b="1" dirty="0">
              <a:solidFill>
                <a:schemeClr val="tx1"/>
              </a:solidFill>
            </a:rPr>
            <a:t>Two Adv. Science Courses, Category 2</a:t>
          </a:r>
          <a:endParaRPr lang="en-US" sz="1800" b="1" dirty="0">
            <a:solidFill>
              <a:schemeClr val="tx1"/>
            </a:solidFill>
            <a:latin typeface="Calibri"/>
            <a:ea typeface="+mn-ea"/>
            <a:cs typeface="+mn-cs"/>
          </a:endParaRPr>
        </a:p>
      </dgm:t>
    </dgm:pt>
    <dgm:pt modelId="{7089E595-419A-443B-BD31-B556AE9E259C}" type="parTrans" cxnId="{17FB83F0-2F8F-4FF0-B937-9220DFDF4A9F}">
      <dgm:prSet/>
      <dgm:spPr/>
      <dgm:t>
        <a:bodyPr/>
        <a:lstStyle/>
        <a:p>
          <a:endParaRPr lang="en-US">
            <a:solidFill>
              <a:schemeClr val="tx1">
                <a:lumMod val="95000"/>
                <a:lumOff val="5000"/>
              </a:schemeClr>
            </a:solidFill>
          </a:endParaRPr>
        </a:p>
      </dgm:t>
    </dgm:pt>
    <dgm:pt modelId="{DB4F21EA-D11D-4A25-BF88-2413959F8ED0}" type="sibTrans" cxnId="{17FB83F0-2F8F-4FF0-B937-9220DFDF4A9F}">
      <dgm:prSet/>
      <dgm:spPr/>
      <dgm:t>
        <a:bodyPr/>
        <a:lstStyle/>
        <a:p>
          <a:endParaRPr lang="en-US">
            <a:solidFill>
              <a:schemeClr val="tx1">
                <a:lumMod val="95000"/>
                <a:lumOff val="5000"/>
              </a:schemeClr>
            </a:solidFill>
          </a:endParaRPr>
        </a:p>
      </dgm:t>
    </dgm:pt>
    <dgm:pt modelId="{07528D8E-8DE9-49EF-8E3E-268539EAE681}" type="pres">
      <dgm:prSet presAssocID="{1BAD8522-E1D8-4100-9F9C-B922C6893C90}" presName="rootnode" presStyleCnt="0">
        <dgm:presLayoutVars>
          <dgm:chMax/>
          <dgm:chPref/>
          <dgm:dir/>
          <dgm:animLvl val="lvl"/>
        </dgm:presLayoutVars>
      </dgm:prSet>
      <dgm:spPr/>
    </dgm:pt>
    <dgm:pt modelId="{B7890B95-A635-46B7-8B60-4332A18A9791}" type="pres">
      <dgm:prSet presAssocID="{EC912083-46BA-47EC-834F-B53C28E6D0BD}" presName="composite" presStyleCnt="0"/>
      <dgm:spPr/>
    </dgm:pt>
    <dgm:pt modelId="{F7C33BC0-0CA2-4C5E-99B9-A133F0831403}" type="pres">
      <dgm:prSet presAssocID="{EC912083-46BA-47EC-834F-B53C28E6D0BD}" presName="bentUpArrow1" presStyleLbl="alignImgPlace1" presStyleIdx="0" presStyleCnt="3" custLinFactNeighborX="-14101" custLinFactNeighborY="-8036"/>
      <dgm:spPr>
        <a:xfrm rot="5400000">
          <a:off x="846497" y="857514"/>
          <a:ext cx="753083" cy="857359"/>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dgm:spPr>
    </dgm:pt>
    <dgm:pt modelId="{4E01BF54-BD95-4857-B1B1-FC60DB90FDB3}" type="pres">
      <dgm:prSet presAssocID="{EC912083-46BA-47EC-834F-B53C28E6D0BD}" presName="ParentText" presStyleLbl="node1" presStyleIdx="0" presStyleCnt="4" custAng="0" custScaleX="132918" custScaleY="126743" custLinFactNeighborX="4910" custLinFactNeighborY="-8406">
        <dgm:presLayoutVars>
          <dgm:chMax val="1"/>
          <dgm:chPref val="1"/>
          <dgm:bulletEnabled val="1"/>
        </dgm:presLayoutVars>
      </dgm:prSet>
      <dgm:spPr>
        <a:prstGeom prst="roundRect">
          <a:avLst>
            <a:gd name="adj" fmla="val 16670"/>
          </a:avLst>
        </a:prstGeom>
      </dgm:spPr>
    </dgm:pt>
    <dgm:pt modelId="{C8B9AF49-EA68-4EC4-B0D8-4542F1780F87}" type="pres">
      <dgm:prSet presAssocID="{EC912083-46BA-47EC-834F-B53C28E6D0BD}" presName="ChildText" presStyleLbl="revTx" presStyleIdx="0" presStyleCnt="3">
        <dgm:presLayoutVars>
          <dgm:chMax val="0"/>
          <dgm:chPref val="0"/>
          <dgm:bulletEnabled val="1"/>
        </dgm:presLayoutVars>
      </dgm:prSet>
      <dgm:spPr>
        <a:xfrm>
          <a:off x="1914725" y="107337"/>
          <a:ext cx="922040" cy="717222"/>
        </a:xfrm>
        <a:prstGeom prst="rect">
          <a:avLst/>
        </a:prstGeom>
      </dgm:spPr>
    </dgm:pt>
    <dgm:pt modelId="{88993032-1787-45AA-B6DB-DDEEDC956014}" type="pres">
      <dgm:prSet presAssocID="{B4159C30-DBE3-473F-B6E7-4D39883C930F}" presName="sibTrans" presStyleCnt="0"/>
      <dgm:spPr/>
    </dgm:pt>
    <dgm:pt modelId="{F8729BED-4FBF-4FA9-9B9A-9D822F3A27BF}" type="pres">
      <dgm:prSet presAssocID="{F0ED2BDD-5EFF-4B2D-AF97-3470E2C34E25}" presName="composite" presStyleCnt="0"/>
      <dgm:spPr/>
    </dgm:pt>
    <dgm:pt modelId="{3FEE3173-53EC-4E36-8F3B-C18ADEC52CA6}" type="pres">
      <dgm:prSet presAssocID="{F0ED2BDD-5EFF-4B2D-AF97-3470E2C34E25}" presName="bentUpArrow1" presStyleLbl="alignImgPlace1" presStyleIdx="1" presStyleCnt="3" custLinFactNeighborX="-46123" custLinFactNeighborY="-11318"/>
      <dgm:spPr>
        <a:xfrm rot="5400000">
          <a:off x="1897596" y="1854339"/>
          <a:ext cx="753083" cy="857359"/>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dgm:spPr>
    </dgm:pt>
    <dgm:pt modelId="{7377DFD1-1947-45DB-8081-4A6B7B721DA0}" type="pres">
      <dgm:prSet presAssocID="{F0ED2BDD-5EFF-4B2D-AF97-3470E2C34E25}" presName="ParentText" presStyleLbl="node1" presStyleIdx="1" presStyleCnt="4" custScaleX="165007" custLinFactNeighborX="-964" custLinFactNeighborY="2180">
        <dgm:presLayoutVars>
          <dgm:chMax val="1"/>
          <dgm:chPref val="1"/>
          <dgm:bulletEnabled val="1"/>
        </dgm:presLayoutVars>
      </dgm:prSet>
      <dgm:spPr>
        <a:prstGeom prst="roundRect">
          <a:avLst>
            <a:gd name="adj" fmla="val 16670"/>
          </a:avLst>
        </a:prstGeom>
      </dgm:spPr>
    </dgm:pt>
    <dgm:pt modelId="{FED74421-9110-4136-AEE4-C0C1EADEE3C2}" type="pres">
      <dgm:prSet presAssocID="{F0ED2BDD-5EFF-4B2D-AF97-3470E2C34E25}" presName="ChildText" presStyleLbl="revTx" presStyleIdx="1" presStyleCnt="3">
        <dgm:presLayoutVars>
          <dgm:chMax val="0"/>
          <dgm:chPref val="0"/>
          <dgm:bulletEnabled val="1"/>
        </dgm:presLayoutVars>
      </dgm:prSet>
      <dgm:spPr>
        <a:xfrm>
          <a:off x="2965825" y="1104162"/>
          <a:ext cx="922040" cy="717222"/>
        </a:xfrm>
        <a:prstGeom prst="rect">
          <a:avLst/>
        </a:prstGeom>
      </dgm:spPr>
    </dgm:pt>
    <dgm:pt modelId="{3FA87F50-9403-4385-A215-5F4923F41625}" type="pres">
      <dgm:prSet presAssocID="{6D32A681-E82D-4E18-A176-1E4E849D3EF8}" presName="sibTrans" presStyleCnt="0"/>
      <dgm:spPr/>
    </dgm:pt>
    <dgm:pt modelId="{60DB3C24-4D03-43A2-AE19-ACBF7A9C6E79}" type="pres">
      <dgm:prSet presAssocID="{EE33DF1E-8F9C-4334-A6A3-B26F6CC659C7}" presName="composite" presStyleCnt="0"/>
      <dgm:spPr/>
    </dgm:pt>
    <dgm:pt modelId="{4B354868-2614-4299-9AC5-A2C5561E548B}" type="pres">
      <dgm:prSet presAssocID="{EE33DF1E-8F9C-4334-A6A3-B26F6CC659C7}" presName="bentUpArrow1" presStyleLbl="alignImgPlace1" presStyleIdx="2" presStyleCnt="3" custScaleY="143824" custLinFactX="-7159" custLinFactNeighborX="-100000" custLinFactNeighborY="16883"/>
      <dgm:spPr>
        <a:xfrm rot="5400000">
          <a:off x="2948696" y="2851164"/>
          <a:ext cx="753083" cy="857359"/>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dgm:spPr>
    </dgm:pt>
    <dgm:pt modelId="{D2779C44-1EA5-4617-8771-045CBD102D50}" type="pres">
      <dgm:prSet presAssocID="{EE33DF1E-8F9C-4334-A6A3-B26F6CC659C7}" presName="ParentText" presStyleLbl="node1" presStyleIdx="2" presStyleCnt="4" custAng="0" custScaleX="236340" custScaleY="88827" custLinFactNeighborX="-7496" custLinFactNeighborY="4481">
        <dgm:presLayoutVars>
          <dgm:chMax val="1"/>
          <dgm:chPref val="1"/>
          <dgm:bulletEnabled val="1"/>
        </dgm:presLayoutVars>
      </dgm:prSet>
      <dgm:spPr>
        <a:prstGeom prst="roundRect">
          <a:avLst>
            <a:gd name="adj" fmla="val 16670"/>
          </a:avLst>
        </a:prstGeom>
      </dgm:spPr>
    </dgm:pt>
    <dgm:pt modelId="{A15A907A-789A-41E9-862A-45D228D792F2}" type="pres">
      <dgm:prSet presAssocID="{EE33DF1E-8F9C-4334-A6A3-B26F6CC659C7}" presName="ChildText" presStyleLbl="revTx" presStyleIdx="2" presStyleCnt="3">
        <dgm:presLayoutVars>
          <dgm:chMax val="0"/>
          <dgm:chPref val="0"/>
          <dgm:bulletEnabled val="1"/>
        </dgm:presLayoutVars>
      </dgm:prSet>
      <dgm:spPr>
        <a:xfrm>
          <a:off x="4016924" y="2100987"/>
          <a:ext cx="922040" cy="717222"/>
        </a:xfrm>
        <a:prstGeom prst="rect">
          <a:avLst/>
        </a:prstGeom>
      </dgm:spPr>
    </dgm:pt>
    <dgm:pt modelId="{B2D57659-9290-479C-ABF8-244CFABBF0AA}" type="pres">
      <dgm:prSet presAssocID="{DB4F21EA-D11D-4A25-BF88-2413959F8ED0}" presName="sibTrans" presStyleCnt="0"/>
      <dgm:spPr/>
    </dgm:pt>
    <dgm:pt modelId="{0CC72702-112C-404F-BEA7-955FB7246AC7}" type="pres">
      <dgm:prSet presAssocID="{1E1A8527-A3B0-4204-9526-E7C9685F8CBD}" presName="composite" presStyleCnt="0"/>
      <dgm:spPr/>
    </dgm:pt>
    <dgm:pt modelId="{0B91734B-CB06-4BE4-9B9A-68D76197F06E}" type="pres">
      <dgm:prSet presAssocID="{1E1A8527-A3B0-4204-9526-E7C9685F8CBD}" presName="ParentText" presStyleLbl="node1" presStyleIdx="3" presStyleCnt="4" custScaleX="235817" custScaleY="129242" custLinFactNeighborX="-11066" custLinFactNeighborY="-16650">
        <dgm:presLayoutVars>
          <dgm:chMax val="1"/>
          <dgm:chPref val="1"/>
          <dgm:bulletEnabled val="1"/>
        </dgm:presLayoutVars>
      </dgm:prSet>
      <dgm:spPr>
        <a:prstGeom prst="roundRect">
          <a:avLst>
            <a:gd name="adj" fmla="val 16670"/>
          </a:avLst>
        </a:prstGeom>
      </dgm:spPr>
    </dgm:pt>
  </dgm:ptLst>
  <dgm:cxnLst>
    <dgm:cxn modelId="{557A8810-BDC2-A547-8C53-35F2C427FF71}" type="presOf" srcId="{F0ED2BDD-5EFF-4B2D-AF97-3470E2C34E25}" destId="{7377DFD1-1947-45DB-8081-4A6B7B721DA0}" srcOrd="0" destOrd="0" presId="urn:microsoft.com/office/officeart/2005/8/layout/StepDownProcess"/>
    <dgm:cxn modelId="{9E137424-4FB8-6540-8A2F-72AD90AE934B}" type="presOf" srcId="{1BAD8522-E1D8-4100-9F9C-B922C6893C90}" destId="{07528D8E-8DE9-49EF-8E3E-268539EAE681}" srcOrd="0" destOrd="0" presId="urn:microsoft.com/office/officeart/2005/8/layout/StepDownProcess"/>
    <dgm:cxn modelId="{1EA1A497-556E-754D-B6D8-A4EF6A4FE059}" type="presOf" srcId="{EE33DF1E-8F9C-4334-A6A3-B26F6CC659C7}" destId="{D2779C44-1EA5-4617-8771-045CBD102D50}" srcOrd="0" destOrd="0" presId="urn:microsoft.com/office/officeart/2005/8/layout/StepDownProcess"/>
    <dgm:cxn modelId="{AAD415A9-6971-4C21-BBCC-8CD0BC8727B5}" srcId="{1BAD8522-E1D8-4100-9F9C-B922C6893C90}" destId="{1E1A8527-A3B0-4204-9526-E7C9685F8CBD}" srcOrd="3" destOrd="0" parTransId="{F7FCF020-7ACD-4A24-BC78-D1D976F069E0}" sibTransId="{45220C32-92E3-4D99-B720-31149B16D515}"/>
    <dgm:cxn modelId="{F016BFB9-37DA-4093-BD60-A308E45ECEEC}" srcId="{1BAD8522-E1D8-4100-9F9C-B922C6893C90}" destId="{F0ED2BDD-5EFF-4B2D-AF97-3470E2C34E25}" srcOrd="1" destOrd="0" parTransId="{7BF5762E-CA5A-4A96-8A1D-4699EADF930C}" sibTransId="{6D32A681-E82D-4E18-A176-1E4E849D3EF8}"/>
    <dgm:cxn modelId="{58B63ADD-6CB4-4181-ADBB-3F961B5EAB75}" srcId="{1BAD8522-E1D8-4100-9F9C-B922C6893C90}" destId="{EC912083-46BA-47EC-834F-B53C28E6D0BD}" srcOrd="0" destOrd="0" parTransId="{F1078060-4F1D-4792-900A-9DC3C71D1776}" sibTransId="{B4159C30-DBE3-473F-B6E7-4D39883C930F}"/>
    <dgm:cxn modelId="{17FB83F0-2F8F-4FF0-B937-9220DFDF4A9F}" srcId="{1BAD8522-E1D8-4100-9F9C-B922C6893C90}" destId="{EE33DF1E-8F9C-4334-A6A3-B26F6CC659C7}" srcOrd="2" destOrd="0" parTransId="{7089E595-419A-443B-BD31-B556AE9E259C}" sibTransId="{DB4F21EA-D11D-4A25-BF88-2413959F8ED0}"/>
    <dgm:cxn modelId="{8C8A77F1-6088-7848-8D7A-63FFCDCAFE98}" type="presOf" srcId="{1E1A8527-A3B0-4204-9526-E7C9685F8CBD}" destId="{0B91734B-CB06-4BE4-9B9A-68D76197F06E}" srcOrd="0" destOrd="0" presId="urn:microsoft.com/office/officeart/2005/8/layout/StepDownProcess"/>
    <dgm:cxn modelId="{C52B13F5-AAFF-E743-948A-3929A27B00C6}" type="presOf" srcId="{EC912083-46BA-47EC-834F-B53C28E6D0BD}" destId="{4E01BF54-BD95-4857-B1B1-FC60DB90FDB3}" srcOrd="0" destOrd="0" presId="urn:microsoft.com/office/officeart/2005/8/layout/StepDownProcess"/>
    <dgm:cxn modelId="{FB8F5738-3C65-0F4E-A3FF-5D151F85363C}" type="presParOf" srcId="{07528D8E-8DE9-49EF-8E3E-268539EAE681}" destId="{B7890B95-A635-46B7-8B60-4332A18A9791}" srcOrd="0" destOrd="0" presId="urn:microsoft.com/office/officeart/2005/8/layout/StepDownProcess"/>
    <dgm:cxn modelId="{D27F4AC6-E3B7-B34B-9DB6-B460C2C543BB}" type="presParOf" srcId="{B7890B95-A635-46B7-8B60-4332A18A9791}" destId="{F7C33BC0-0CA2-4C5E-99B9-A133F0831403}" srcOrd="0" destOrd="0" presId="urn:microsoft.com/office/officeart/2005/8/layout/StepDownProcess"/>
    <dgm:cxn modelId="{C00B8F2B-D3E4-2C46-9436-FCCC583279A0}" type="presParOf" srcId="{B7890B95-A635-46B7-8B60-4332A18A9791}" destId="{4E01BF54-BD95-4857-B1B1-FC60DB90FDB3}" srcOrd="1" destOrd="0" presId="urn:microsoft.com/office/officeart/2005/8/layout/StepDownProcess"/>
    <dgm:cxn modelId="{74C6D8C0-8EDD-7B4D-8F2B-1EFD16176758}" type="presParOf" srcId="{B7890B95-A635-46B7-8B60-4332A18A9791}" destId="{C8B9AF49-EA68-4EC4-B0D8-4542F1780F87}" srcOrd="2" destOrd="0" presId="urn:microsoft.com/office/officeart/2005/8/layout/StepDownProcess"/>
    <dgm:cxn modelId="{00F3AC84-0F43-AC43-ACF4-FAA077F73FED}" type="presParOf" srcId="{07528D8E-8DE9-49EF-8E3E-268539EAE681}" destId="{88993032-1787-45AA-B6DB-DDEEDC956014}" srcOrd="1" destOrd="0" presId="urn:microsoft.com/office/officeart/2005/8/layout/StepDownProcess"/>
    <dgm:cxn modelId="{137388D7-ECE0-CC4D-A2F2-E224001064A9}" type="presParOf" srcId="{07528D8E-8DE9-49EF-8E3E-268539EAE681}" destId="{F8729BED-4FBF-4FA9-9B9A-9D822F3A27BF}" srcOrd="2" destOrd="0" presId="urn:microsoft.com/office/officeart/2005/8/layout/StepDownProcess"/>
    <dgm:cxn modelId="{05098087-2A69-324E-A4C2-1313EFAEBB7A}" type="presParOf" srcId="{F8729BED-4FBF-4FA9-9B9A-9D822F3A27BF}" destId="{3FEE3173-53EC-4E36-8F3B-C18ADEC52CA6}" srcOrd="0" destOrd="0" presId="urn:microsoft.com/office/officeart/2005/8/layout/StepDownProcess"/>
    <dgm:cxn modelId="{3B0216A4-727D-364E-9667-C75EFC6755FA}" type="presParOf" srcId="{F8729BED-4FBF-4FA9-9B9A-9D822F3A27BF}" destId="{7377DFD1-1947-45DB-8081-4A6B7B721DA0}" srcOrd="1" destOrd="0" presId="urn:microsoft.com/office/officeart/2005/8/layout/StepDownProcess"/>
    <dgm:cxn modelId="{1DEC1F35-8FEE-FF41-B960-5D7DDE3B5820}" type="presParOf" srcId="{F8729BED-4FBF-4FA9-9B9A-9D822F3A27BF}" destId="{FED74421-9110-4136-AEE4-C0C1EADEE3C2}" srcOrd="2" destOrd="0" presId="urn:microsoft.com/office/officeart/2005/8/layout/StepDownProcess"/>
    <dgm:cxn modelId="{FAA19845-B1B6-344D-9FDD-0F353D3CB041}" type="presParOf" srcId="{07528D8E-8DE9-49EF-8E3E-268539EAE681}" destId="{3FA87F50-9403-4385-A215-5F4923F41625}" srcOrd="3" destOrd="0" presId="urn:microsoft.com/office/officeart/2005/8/layout/StepDownProcess"/>
    <dgm:cxn modelId="{770C5329-B487-0B44-B4F3-CA35B063F38F}" type="presParOf" srcId="{07528D8E-8DE9-49EF-8E3E-268539EAE681}" destId="{60DB3C24-4D03-43A2-AE19-ACBF7A9C6E79}" srcOrd="4" destOrd="0" presId="urn:microsoft.com/office/officeart/2005/8/layout/StepDownProcess"/>
    <dgm:cxn modelId="{426F64B2-D21C-C24D-9151-7CFDE8B4AD98}" type="presParOf" srcId="{60DB3C24-4D03-43A2-AE19-ACBF7A9C6E79}" destId="{4B354868-2614-4299-9AC5-A2C5561E548B}" srcOrd="0" destOrd="0" presId="urn:microsoft.com/office/officeart/2005/8/layout/StepDownProcess"/>
    <dgm:cxn modelId="{61DAB0AE-57F6-894C-854E-5056606E2058}" type="presParOf" srcId="{60DB3C24-4D03-43A2-AE19-ACBF7A9C6E79}" destId="{D2779C44-1EA5-4617-8771-045CBD102D50}" srcOrd="1" destOrd="0" presId="urn:microsoft.com/office/officeart/2005/8/layout/StepDownProcess"/>
    <dgm:cxn modelId="{38508727-5738-FA47-B1CB-972051516294}" type="presParOf" srcId="{60DB3C24-4D03-43A2-AE19-ACBF7A9C6E79}" destId="{A15A907A-789A-41E9-862A-45D228D792F2}" srcOrd="2" destOrd="0" presId="urn:microsoft.com/office/officeart/2005/8/layout/StepDownProcess"/>
    <dgm:cxn modelId="{9DFF5213-BDB6-F049-9D72-AC473672C2DD}" type="presParOf" srcId="{07528D8E-8DE9-49EF-8E3E-268539EAE681}" destId="{B2D57659-9290-479C-ABF8-244CFABBF0AA}" srcOrd="5" destOrd="0" presId="urn:microsoft.com/office/officeart/2005/8/layout/StepDownProcess"/>
    <dgm:cxn modelId="{6B54914E-D315-E549-BBDE-84C3D8A59DCF}" type="presParOf" srcId="{07528D8E-8DE9-49EF-8E3E-268539EAE681}" destId="{0CC72702-112C-404F-BEA7-955FB7246AC7}" srcOrd="6" destOrd="0" presId="urn:microsoft.com/office/officeart/2005/8/layout/StepDownProcess"/>
    <dgm:cxn modelId="{F30E1D16-22D0-1E45-BDCC-FC5334E34864}" type="presParOf" srcId="{0CC72702-112C-404F-BEA7-955FB7246AC7}" destId="{0B91734B-CB06-4BE4-9B9A-68D76197F06E}" srcOrd="0" destOrd="0" presId="urn:microsoft.com/office/officeart/2005/8/layout/StepDownProcess"/>
  </dgm:cxnLst>
  <dgm:bg>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StepDownProcess" loCatId="process" qsTypeId="urn:microsoft.com/office/officeart/2005/8/quickstyle/3d3" qsCatId="3D" csTypeId="urn:microsoft.com/office/officeart/2005/8/colors/colorful1#1" csCatId="colorful" phldr="1"/>
      <dgm:spPr/>
      <dgm:t>
        <a:bodyPr/>
        <a:lstStyle/>
        <a:p>
          <a:endParaRPr lang="en-US"/>
        </a:p>
      </dgm:t>
    </dgm:pt>
    <dgm:pt modelId="{1E1A8527-A3B0-4204-9526-E7C9685F8CBD}">
      <dgm:prSet phldrT="[Text]" custT="1"/>
      <dgm:spPr>
        <a:xfrm>
          <a:off x="3800274" y="3013180"/>
          <a:ext cx="1267750" cy="887383"/>
        </a:xfrm>
      </dgm:spPr>
      <dgm:t>
        <a:bodyPr/>
        <a:lstStyle/>
        <a:p>
          <a:pPr>
            <a:spcAft>
              <a:spcPts val="0"/>
            </a:spcAft>
          </a:pPr>
          <a:r>
            <a:rPr lang="en-US" sz="1800" b="1" cap="none" spc="0">
              <a:ln w="0"/>
              <a:effectLst>
                <a:outerShdw blurRad="38100" dist="19050" dir="2700000" algn="tl" rotWithShape="0">
                  <a:schemeClr val="dk1">
                    <a:alpha val="40000"/>
                  </a:schemeClr>
                </a:outerShdw>
              </a:effectLst>
            </a:rPr>
            <a:t>Technology Credit</a:t>
          </a:r>
        </a:p>
        <a:p>
          <a:pPr>
            <a:spcAft>
              <a:spcPct val="35000"/>
            </a:spcAft>
          </a:pPr>
          <a:r>
            <a:rPr lang="en-US" sz="1800" b="1" cap="none" spc="0">
              <a:ln w="0"/>
              <a:effectLst>
                <a:outerShdw blurRad="38100" dist="19050" dir="2700000" algn="tl" rotWithShape="0">
                  <a:schemeClr val="dk1">
                    <a:alpha val="40000"/>
                  </a:schemeClr>
                </a:outerShdw>
              </a:effectLst>
              <a:latin typeface="Calibri"/>
              <a:ea typeface="+mn-ea"/>
              <a:cs typeface="+mn-cs"/>
            </a:rPr>
            <a:t>1.0 Credit</a:t>
          </a:r>
          <a:endParaRPr lang="en-US" sz="1800" b="1" cap="none" spc="0" dirty="0">
            <a:ln w="0"/>
            <a:effectLst>
              <a:outerShdw blurRad="38100" dist="19050" dir="2700000" algn="tl" rotWithShape="0">
                <a:schemeClr val="dk1">
                  <a:alpha val="40000"/>
                </a:schemeClr>
              </a:outerShdw>
            </a:effectLst>
            <a:latin typeface="Calibri"/>
            <a:ea typeface="+mn-ea"/>
            <a:cs typeface="+mn-cs"/>
          </a:endParaRPr>
        </a:p>
      </dgm:t>
    </dgm:pt>
    <dgm:pt modelId="{F7FCF020-7ACD-4A24-BC78-D1D976F069E0}" type="parTrans" cxnId="{AAD415A9-6971-4C21-BBCC-8CD0BC8727B5}">
      <dgm:prSet/>
      <dgm:spPr/>
      <dgm:t>
        <a:bodyPr/>
        <a:lstStyle/>
        <a:p>
          <a:endParaRPr lang="en-US">
            <a:solidFill>
              <a:schemeClr val="tx1">
                <a:lumMod val="95000"/>
                <a:lumOff val="5000"/>
              </a:schemeClr>
            </a:solidFill>
          </a:endParaRPr>
        </a:p>
      </dgm:t>
    </dgm:pt>
    <dgm:pt modelId="{45220C32-92E3-4D99-B720-31149B16D515}" type="sibTrans" cxnId="{AAD415A9-6971-4C21-BBCC-8CD0BC8727B5}">
      <dgm:prSet/>
      <dgm:spPr/>
      <dgm:t>
        <a:bodyPr/>
        <a:lstStyle/>
        <a:p>
          <a:endParaRPr lang="en-US">
            <a:solidFill>
              <a:schemeClr val="tx1">
                <a:lumMod val="95000"/>
                <a:lumOff val="5000"/>
              </a:schemeClr>
            </a:solidFill>
          </a:endParaRPr>
        </a:p>
      </dgm:t>
    </dgm:pt>
    <dgm:pt modelId="{EE33DF1E-8F9C-4334-A6A3-B26F6CC659C7}">
      <dgm:prSet phldrT="[Text]" custT="1"/>
      <dgm:spPr>
        <a:xfrm>
          <a:off x="2749174" y="2016355"/>
          <a:ext cx="1267750" cy="887383"/>
        </a:xfrm>
      </dgm:spPr>
      <dgm:t>
        <a:bodyPr/>
        <a:lstStyle/>
        <a:p>
          <a:pPr>
            <a:spcAft>
              <a:spcPts val="0"/>
            </a:spcAft>
          </a:pPr>
          <a:r>
            <a:rPr lang="en-US" sz="2000" b="1" cap="none" spc="0" dirty="0">
              <a:ln w="0"/>
              <a:effectLst>
                <a:outerShdw blurRad="38100" dist="19050" dir="2700000" algn="tl" rotWithShape="0">
                  <a:schemeClr val="dk1">
                    <a:alpha val="40000"/>
                  </a:schemeClr>
                </a:outerShdw>
              </a:effectLst>
            </a:rPr>
            <a:t>Fine Arts </a:t>
          </a:r>
          <a:r>
            <a:rPr lang="en-US" sz="2000" b="1" cap="none" spc="0" dirty="0">
              <a:ln w="0"/>
              <a:effectLst>
                <a:outerShdw blurRad="38100" dist="19050" dir="2700000" algn="tl" rotWithShape="0">
                  <a:schemeClr val="dk1">
                    <a:alpha val="40000"/>
                  </a:schemeClr>
                </a:outerShdw>
              </a:effectLst>
              <a:latin typeface="Calibri"/>
              <a:ea typeface="+mn-ea"/>
              <a:cs typeface="+mn-cs"/>
            </a:rPr>
            <a:t>Same Genre</a:t>
          </a:r>
        </a:p>
        <a:p>
          <a:pPr>
            <a:spcAft>
              <a:spcPts val="0"/>
            </a:spcAft>
          </a:pPr>
          <a:r>
            <a:rPr lang="en-US" sz="2000" b="1" cap="none" spc="0" dirty="0">
              <a:ln w="0"/>
              <a:effectLst>
                <a:outerShdw blurRad="38100" dist="19050" dir="2700000" algn="tl" rotWithShape="0">
                  <a:schemeClr val="dk1">
                    <a:alpha val="40000"/>
                  </a:schemeClr>
                </a:outerShdw>
              </a:effectLst>
              <a:latin typeface="Calibri"/>
              <a:ea typeface="+mn-ea"/>
              <a:cs typeface="+mn-cs"/>
            </a:rPr>
            <a:t>1.0 Credit</a:t>
          </a:r>
        </a:p>
      </dgm:t>
    </dgm:pt>
    <dgm:pt modelId="{7089E595-419A-443B-BD31-B556AE9E259C}" type="parTrans" cxnId="{17FB83F0-2F8F-4FF0-B937-9220DFDF4A9F}">
      <dgm:prSet/>
      <dgm:spPr/>
      <dgm:t>
        <a:bodyPr/>
        <a:lstStyle/>
        <a:p>
          <a:endParaRPr lang="en-US">
            <a:solidFill>
              <a:schemeClr val="tx1">
                <a:lumMod val="95000"/>
                <a:lumOff val="5000"/>
              </a:schemeClr>
            </a:solidFill>
          </a:endParaRPr>
        </a:p>
      </dgm:t>
    </dgm:pt>
    <dgm:pt modelId="{DB4F21EA-D11D-4A25-BF88-2413959F8ED0}" type="sibTrans" cxnId="{17FB83F0-2F8F-4FF0-B937-9220DFDF4A9F}">
      <dgm:prSet/>
      <dgm:spPr/>
      <dgm:t>
        <a:bodyPr/>
        <a:lstStyle/>
        <a:p>
          <a:endParaRPr lang="en-US">
            <a:solidFill>
              <a:schemeClr val="tx1">
                <a:lumMod val="95000"/>
                <a:lumOff val="5000"/>
              </a:schemeClr>
            </a:solidFill>
          </a:endParaRPr>
        </a:p>
      </dgm:t>
    </dgm:pt>
    <dgm:pt modelId="{F0ED2BDD-5EFF-4B2D-AF97-3470E2C34E25}">
      <dgm:prSet phldrT="[Text]" custT="1"/>
      <dgm:spPr>
        <a:xfrm>
          <a:off x="1698075" y="1019530"/>
          <a:ext cx="1267750" cy="887383"/>
        </a:xfrm>
      </dgm:spPr>
      <dgm:t>
        <a:bodyPr/>
        <a:lstStyle/>
        <a:p>
          <a:pPr>
            <a:spcAft>
              <a:spcPts val="0"/>
            </a:spcAft>
          </a:pPr>
          <a:r>
            <a:rPr lang="en-US" sz="1800" b="1" cap="none" spc="0" dirty="0">
              <a:ln w="0"/>
              <a:effectLst>
                <a:outerShdw blurRad="38100" dist="19050" dir="2700000" algn="tl" rotWithShape="0">
                  <a:schemeClr val="dk1">
                    <a:alpha val="40000"/>
                  </a:schemeClr>
                </a:outerShdw>
              </a:effectLst>
            </a:rPr>
            <a:t>Communication Apps. OR</a:t>
          </a:r>
        </a:p>
        <a:p>
          <a:pPr>
            <a:spcAft>
              <a:spcPts val="0"/>
            </a:spcAft>
          </a:pPr>
          <a:r>
            <a:rPr lang="en-US" sz="1800" b="1" cap="none" spc="0" dirty="0">
              <a:ln w="0"/>
              <a:effectLst>
                <a:outerShdw blurRad="38100" dist="19050" dir="2700000" algn="tl" rotWithShape="0">
                  <a:schemeClr val="dk1">
                    <a:alpha val="40000"/>
                  </a:schemeClr>
                </a:outerShdw>
              </a:effectLst>
            </a:rPr>
            <a:t>Professional Communication</a:t>
          </a:r>
        </a:p>
        <a:p>
          <a:pPr>
            <a:spcAft>
              <a:spcPct val="35000"/>
            </a:spcAft>
          </a:pPr>
          <a:r>
            <a:rPr lang="en-US" sz="1800" b="1" cap="none" spc="0" baseline="0" dirty="0">
              <a:ln w="0"/>
              <a:effectLst>
                <a:outerShdw blurRad="38100" dist="19050" dir="2700000" algn="tl" rotWithShape="0">
                  <a:schemeClr val="dk1">
                    <a:alpha val="40000"/>
                  </a:schemeClr>
                </a:outerShdw>
              </a:effectLst>
              <a:latin typeface="Calibri"/>
              <a:ea typeface="+mn-ea"/>
              <a:cs typeface="+mn-cs"/>
            </a:rPr>
            <a:t>.5 Credits</a:t>
          </a:r>
        </a:p>
      </dgm:t>
    </dgm:pt>
    <dgm:pt modelId="{6D32A681-E82D-4E18-A176-1E4E849D3EF8}" type="sibTrans" cxnId="{F016BFB9-37DA-4093-BD60-A308E45ECEEC}">
      <dgm:prSet/>
      <dgm:spPr/>
      <dgm:t>
        <a:bodyPr/>
        <a:lstStyle/>
        <a:p>
          <a:endParaRPr lang="en-US">
            <a:solidFill>
              <a:schemeClr val="tx1">
                <a:lumMod val="95000"/>
                <a:lumOff val="5000"/>
              </a:schemeClr>
            </a:solidFill>
          </a:endParaRPr>
        </a:p>
      </dgm:t>
    </dgm:pt>
    <dgm:pt modelId="{7BF5762E-CA5A-4A96-8A1D-4699EADF930C}" type="parTrans" cxnId="{F016BFB9-37DA-4093-BD60-A308E45ECEEC}">
      <dgm:prSet/>
      <dgm:spPr/>
      <dgm:t>
        <a:bodyPr/>
        <a:lstStyle/>
        <a:p>
          <a:endParaRPr lang="en-US">
            <a:solidFill>
              <a:schemeClr val="tx1">
                <a:lumMod val="95000"/>
                <a:lumOff val="5000"/>
              </a:schemeClr>
            </a:solidFill>
          </a:endParaRPr>
        </a:p>
      </dgm:t>
    </dgm:pt>
    <dgm:pt modelId="{22236991-E0F0-40B6-88BB-49ED24B21B9A}">
      <dgm:prSet phldrT="[Text]" custT="1"/>
      <dgm:spPr>
        <a:xfrm>
          <a:off x="646975" y="22705"/>
          <a:ext cx="1267750" cy="887383"/>
        </a:xfrm>
      </dgm:spPr>
      <dgm:t>
        <a:bodyPr/>
        <a:lstStyle/>
        <a:p>
          <a:pPr>
            <a:spcAft>
              <a:spcPts val="0"/>
            </a:spcAft>
          </a:pPr>
          <a:r>
            <a:rPr lang="en-US" sz="1800" b="1" cap="none" spc="0" dirty="0">
              <a:ln w="0"/>
              <a:effectLst>
                <a:outerShdw blurRad="38100" dist="19050" dir="2700000" algn="tl" rotWithShape="0">
                  <a:schemeClr val="dk1">
                    <a:alpha val="40000"/>
                  </a:schemeClr>
                </a:outerShdw>
              </a:effectLst>
            </a:rPr>
            <a:t>0.5 Health OR</a:t>
          </a:r>
        </a:p>
        <a:p>
          <a:pPr>
            <a:spcAft>
              <a:spcPts val="0"/>
            </a:spcAft>
          </a:pPr>
          <a:r>
            <a:rPr lang="en-US" sz="1800" b="1" cap="none" spc="0" dirty="0">
              <a:ln w="0"/>
              <a:effectLst>
                <a:outerShdw blurRad="38100" dist="19050" dir="2700000" algn="tl" rotWithShape="0">
                  <a:schemeClr val="dk1">
                    <a:alpha val="40000"/>
                  </a:schemeClr>
                </a:outerShdw>
              </a:effectLst>
            </a:rPr>
            <a:t>1.0 Lifetime Nutrition </a:t>
          </a:r>
        </a:p>
        <a:p>
          <a:pPr>
            <a:spcAft>
              <a:spcPts val="0"/>
            </a:spcAft>
          </a:pPr>
          <a:r>
            <a:rPr lang="en-US" sz="1800" b="1" cap="none" spc="0" dirty="0">
              <a:ln w="0"/>
              <a:effectLst>
                <a:outerShdw blurRad="38100" dist="19050" dir="2700000" algn="tl" rotWithShape="0">
                  <a:schemeClr val="dk1">
                    <a:alpha val="40000"/>
                  </a:schemeClr>
                </a:outerShdw>
              </a:effectLst>
            </a:rPr>
            <a:t>&amp; Wellness OR </a:t>
          </a:r>
        </a:p>
        <a:p>
          <a:pPr>
            <a:spcAft>
              <a:spcPct val="35000"/>
            </a:spcAft>
          </a:pPr>
          <a:r>
            <a:rPr lang="en-US" sz="1800" b="1" cap="none" spc="0" dirty="0">
              <a:ln w="0"/>
              <a:effectLst>
                <a:outerShdw blurRad="38100" dist="19050" dir="2700000" algn="tl" rotWithShape="0">
                  <a:schemeClr val="dk1">
                    <a:alpha val="40000"/>
                  </a:schemeClr>
                </a:outerShdw>
              </a:effectLst>
            </a:rPr>
            <a:t>1.0 Health Science I</a:t>
          </a:r>
          <a:endParaRPr lang="en-US" sz="1800" b="1" cap="none" spc="0" baseline="0" dirty="0">
            <a:ln w="0"/>
            <a:effectLst>
              <a:outerShdw blurRad="38100" dist="19050" dir="2700000" algn="tl" rotWithShape="0">
                <a:schemeClr val="dk1">
                  <a:alpha val="40000"/>
                </a:schemeClr>
              </a:outerShdw>
            </a:effectLst>
            <a:latin typeface="Calibri"/>
            <a:ea typeface="+mn-ea"/>
            <a:cs typeface="+mn-cs"/>
          </a:endParaRPr>
        </a:p>
      </dgm:t>
    </dgm:pt>
    <dgm:pt modelId="{578936ED-D7AD-4BD5-8D0A-5B697DD8B419}" type="sibTrans" cxnId="{F0710029-2593-4170-AACC-B7A6D3470E59}">
      <dgm:prSet/>
      <dgm:spPr/>
      <dgm:t>
        <a:bodyPr/>
        <a:lstStyle/>
        <a:p>
          <a:endParaRPr lang="en-US"/>
        </a:p>
      </dgm:t>
    </dgm:pt>
    <dgm:pt modelId="{2EA6CEC8-32E7-4A83-A135-13B43A6F3C60}" type="parTrans" cxnId="{F0710029-2593-4170-AACC-B7A6D3470E59}">
      <dgm:prSet/>
      <dgm:spPr/>
      <dgm:t>
        <a:bodyPr/>
        <a:lstStyle/>
        <a:p>
          <a:endParaRPr lang="en-US"/>
        </a:p>
      </dgm:t>
    </dgm:pt>
    <dgm:pt modelId="{452619A9-4BE3-4373-9405-3311A677B1A5}">
      <dgm:prSet phldrT="[Text]" custT="1"/>
      <dgm:spPr>
        <a:xfrm>
          <a:off x="646975" y="22705"/>
          <a:ext cx="1267750" cy="887383"/>
        </a:xfrm>
      </dgm:spPr>
      <dgm:t>
        <a:bodyPr/>
        <a:lstStyle/>
        <a:p>
          <a:pPr>
            <a:spcAft>
              <a:spcPts val="0"/>
            </a:spcAft>
          </a:pPr>
          <a:r>
            <a:rPr lang="en-US" sz="1800" b="1" cap="none" spc="0" baseline="0" dirty="0">
              <a:ln w="0"/>
              <a:effectLst>
                <a:outerShdw blurRad="38100" dist="19050" dir="2700000" algn="tl" rotWithShape="0">
                  <a:schemeClr val="dk1">
                    <a:alpha val="40000"/>
                  </a:schemeClr>
                </a:outerShdw>
              </a:effectLst>
              <a:latin typeface="Calibri"/>
              <a:ea typeface="+mn-ea"/>
              <a:cs typeface="+mn-cs"/>
            </a:rPr>
            <a:t>P.E. or P.E Equivalent</a:t>
          </a:r>
        </a:p>
        <a:p>
          <a:pPr>
            <a:spcAft>
              <a:spcPct val="35000"/>
            </a:spcAft>
          </a:pPr>
          <a:r>
            <a:rPr lang="en-US" sz="1800" b="1" cap="none" spc="0" baseline="0" dirty="0">
              <a:ln w="0"/>
              <a:effectLst>
                <a:outerShdw blurRad="38100" dist="19050" dir="2700000" algn="tl" rotWithShape="0">
                  <a:schemeClr val="dk1">
                    <a:alpha val="40000"/>
                  </a:schemeClr>
                </a:outerShdw>
              </a:effectLst>
              <a:latin typeface="Calibri"/>
              <a:ea typeface="+mn-ea"/>
              <a:cs typeface="+mn-cs"/>
            </a:rPr>
            <a:t>1.0 Credit</a:t>
          </a:r>
        </a:p>
      </dgm:t>
    </dgm:pt>
    <dgm:pt modelId="{57F91CF2-CE82-46D2-BD00-D66C8A1880ED}" type="sibTrans" cxnId="{EC6B8D38-969C-4FA2-B136-4677A78AC2FB}">
      <dgm:prSet/>
      <dgm:spPr/>
      <dgm:t>
        <a:bodyPr/>
        <a:lstStyle/>
        <a:p>
          <a:endParaRPr lang="en-US"/>
        </a:p>
      </dgm:t>
    </dgm:pt>
    <dgm:pt modelId="{0573A16D-8594-4A61-B00F-91F8EEC49BC5}" type="parTrans" cxnId="{EC6B8D38-969C-4FA2-B136-4677A78AC2FB}">
      <dgm:prSet/>
      <dgm:spPr/>
      <dgm:t>
        <a:bodyPr/>
        <a:lstStyle/>
        <a:p>
          <a:endParaRPr lang="en-US"/>
        </a:p>
      </dgm:t>
    </dgm:pt>
    <dgm:pt modelId="{EC912083-46BA-47EC-834F-B53C28E6D0BD}">
      <dgm:prSet phldrT="[Text]" custT="1"/>
      <dgm:spPr>
        <a:xfrm>
          <a:off x="646975" y="22705"/>
          <a:ext cx="1267750" cy="887383"/>
        </a:xfrm>
      </dgm:spPr>
      <dgm:t>
        <a:bodyPr/>
        <a:lstStyle/>
        <a:p>
          <a:pPr>
            <a:spcAft>
              <a:spcPts val="0"/>
            </a:spcAft>
          </a:pPr>
          <a:r>
            <a:rPr lang="en-US" sz="1800" b="1" cap="none" spc="0" dirty="0">
              <a:ln w="0"/>
              <a:effectLst>
                <a:outerShdw blurRad="38100" dist="19050" dir="2700000" algn="tl" rotWithShape="0">
                  <a:schemeClr val="dk1">
                    <a:alpha val="40000"/>
                  </a:schemeClr>
                </a:outerShdw>
              </a:effectLst>
            </a:rPr>
            <a:t>Languages Other Than English</a:t>
          </a:r>
        </a:p>
        <a:p>
          <a:pPr>
            <a:spcAft>
              <a:spcPts val="0"/>
            </a:spcAft>
          </a:pPr>
          <a:r>
            <a:rPr lang="en-US" sz="1800" b="1" cap="none" spc="0" baseline="0" dirty="0">
              <a:ln w="0"/>
              <a:effectLst>
                <a:outerShdw blurRad="38100" dist="19050" dir="2700000" algn="tl" rotWithShape="0">
                  <a:schemeClr val="dk1">
                    <a:alpha val="40000"/>
                  </a:schemeClr>
                </a:outerShdw>
              </a:effectLst>
              <a:latin typeface="Calibri"/>
              <a:ea typeface="+mn-ea"/>
              <a:cs typeface="+mn-cs"/>
            </a:rPr>
            <a:t>Same Language</a:t>
          </a:r>
        </a:p>
        <a:p>
          <a:pPr>
            <a:spcAft>
              <a:spcPct val="35000"/>
            </a:spcAft>
          </a:pPr>
          <a:r>
            <a:rPr lang="en-US" sz="1800" b="1" cap="none" spc="0" baseline="0" dirty="0">
              <a:ln w="0"/>
              <a:effectLst>
                <a:outerShdw blurRad="38100" dist="19050" dir="2700000" algn="tl" rotWithShape="0">
                  <a:schemeClr val="dk1">
                    <a:alpha val="40000"/>
                  </a:schemeClr>
                </a:outerShdw>
              </a:effectLst>
              <a:latin typeface="Calibri"/>
              <a:ea typeface="+mn-ea"/>
              <a:cs typeface="+mn-cs"/>
            </a:rPr>
            <a:t>2.0 Credits</a:t>
          </a:r>
        </a:p>
      </dgm:t>
    </dgm:pt>
    <dgm:pt modelId="{B4159C30-DBE3-473F-B6E7-4D39883C930F}" type="sibTrans" cxnId="{58B63ADD-6CB4-4181-ADBB-3F961B5EAB75}">
      <dgm:prSet/>
      <dgm:spPr/>
      <dgm:t>
        <a:bodyPr/>
        <a:lstStyle/>
        <a:p>
          <a:endParaRPr lang="en-US">
            <a:solidFill>
              <a:schemeClr val="tx1">
                <a:lumMod val="95000"/>
                <a:lumOff val="5000"/>
              </a:schemeClr>
            </a:solidFill>
          </a:endParaRPr>
        </a:p>
      </dgm:t>
    </dgm:pt>
    <dgm:pt modelId="{F1078060-4F1D-4792-900A-9DC3C71D1776}" type="parTrans" cxnId="{58B63ADD-6CB4-4181-ADBB-3F961B5EAB75}">
      <dgm:prSet/>
      <dgm:spPr/>
      <dgm:t>
        <a:bodyPr/>
        <a:lstStyle/>
        <a:p>
          <a:endParaRPr lang="en-US">
            <a:solidFill>
              <a:schemeClr val="tx1">
                <a:lumMod val="95000"/>
                <a:lumOff val="5000"/>
              </a:schemeClr>
            </a:solidFill>
          </a:endParaRPr>
        </a:p>
      </dgm:t>
    </dgm:pt>
    <dgm:pt modelId="{29B8E9C7-143A-40D4-AA55-E55001C5A1BB}">
      <dgm:prSet phldrT="[Text]" custT="1"/>
      <dgm:spPr>
        <a:xfrm>
          <a:off x="3800274" y="3013180"/>
          <a:ext cx="1267750" cy="887383"/>
        </a:xfrm>
      </dgm:spPr>
      <dgm:t>
        <a:bodyPr/>
        <a:lstStyle/>
        <a:p>
          <a:pPr>
            <a:spcAft>
              <a:spcPts val="0"/>
            </a:spcAft>
          </a:pPr>
          <a:r>
            <a:rPr lang="en-US" sz="1800" b="1" cap="none" spc="0">
              <a:ln w="0"/>
              <a:effectLst>
                <a:outerShdw blurRad="38100" dist="19050" dir="2700000" algn="tl" rotWithShape="0">
                  <a:schemeClr val="dk1">
                    <a:alpha val="40000"/>
                  </a:schemeClr>
                </a:outerShdw>
              </a:effectLst>
            </a:rPr>
            <a:t>Elective Credit</a:t>
          </a:r>
        </a:p>
        <a:p>
          <a:pPr>
            <a:spcAft>
              <a:spcPct val="35000"/>
            </a:spcAft>
          </a:pPr>
          <a:r>
            <a:rPr lang="en-US" sz="1800" b="1" cap="none" spc="0">
              <a:ln w="0"/>
              <a:effectLst>
                <a:outerShdw blurRad="38100" dist="19050" dir="2700000" algn="tl" rotWithShape="0">
                  <a:schemeClr val="dk1">
                    <a:alpha val="40000"/>
                  </a:schemeClr>
                </a:outerShdw>
              </a:effectLst>
              <a:latin typeface="Calibri"/>
              <a:ea typeface="+mn-ea"/>
              <a:cs typeface="+mn-cs"/>
            </a:rPr>
            <a:t>0.5 to 1.0 Credit</a:t>
          </a:r>
          <a:endParaRPr lang="en-US" sz="1800" b="1" cap="none" spc="0" dirty="0">
            <a:ln w="0"/>
            <a:effectLst>
              <a:outerShdw blurRad="38100" dist="19050" dir="2700000" algn="tl" rotWithShape="0">
                <a:schemeClr val="dk1">
                  <a:alpha val="40000"/>
                </a:schemeClr>
              </a:outerShdw>
            </a:effectLst>
            <a:latin typeface="Calibri"/>
            <a:ea typeface="+mn-ea"/>
            <a:cs typeface="+mn-cs"/>
          </a:endParaRPr>
        </a:p>
      </dgm:t>
    </dgm:pt>
    <dgm:pt modelId="{DEB3BC69-039D-4B5F-AD8B-BC30C9C73F99}" type="parTrans" cxnId="{7E58CDCB-1EFF-4CB4-A319-3EE1742D37B8}">
      <dgm:prSet/>
      <dgm:spPr/>
      <dgm:t>
        <a:bodyPr/>
        <a:lstStyle/>
        <a:p>
          <a:endParaRPr lang="en-US"/>
        </a:p>
      </dgm:t>
    </dgm:pt>
    <dgm:pt modelId="{18DB4A7E-2722-4D0C-A8C1-34414E668536}" type="sibTrans" cxnId="{7E58CDCB-1EFF-4CB4-A319-3EE1742D37B8}">
      <dgm:prSet/>
      <dgm:spPr/>
      <dgm:t>
        <a:bodyPr/>
        <a:lstStyle/>
        <a:p>
          <a:endParaRPr lang="en-US"/>
        </a:p>
      </dgm:t>
    </dgm:pt>
    <dgm:pt modelId="{07528D8E-8DE9-49EF-8E3E-268539EAE681}" type="pres">
      <dgm:prSet presAssocID="{1BAD8522-E1D8-4100-9F9C-B922C6893C90}" presName="rootnode" presStyleCnt="0">
        <dgm:presLayoutVars>
          <dgm:chMax/>
          <dgm:chPref/>
          <dgm:dir/>
          <dgm:animLvl val="lvl"/>
        </dgm:presLayoutVars>
      </dgm:prSet>
      <dgm:spPr/>
    </dgm:pt>
    <dgm:pt modelId="{B7890B95-A635-46B7-8B60-4332A18A9791}" type="pres">
      <dgm:prSet presAssocID="{EC912083-46BA-47EC-834F-B53C28E6D0BD}" presName="composite" presStyleCnt="0"/>
      <dgm:spPr/>
    </dgm:pt>
    <dgm:pt modelId="{F7C33BC0-0CA2-4C5E-99B9-A133F0831403}" type="pres">
      <dgm:prSet presAssocID="{EC912083-46BA-47EC-834F-B53C28E6D0BD}" presName="bentUpArrow1" presStyleLbl="alignImgPlace1" presStyleIdx="0" presStyleCnt="6" custScaleY="68215" custLinFactNeighborX="-888" custLinFactNeighborY="-12173"/>
      <dgm:spPr>
        <a:xfrm rot="5400000">
          <a:off x="846497" y="857514"/>
          <a:ext cx="753083" cy="857359"/>
        </a:xfrm>
        <a:prstGeom prst="bentUpArrow">
          <a:avLst>
            <a:gd name="adj1" fmla="val 32840"/>
            <a:gd name="adj2" fmla="val 25000"/>
            <a:gd name="adj3" fmla="val 35780"/>
          </a:avLst>
        </a:prstGeom>
      </dgm:spPr>
    </dgm:pt>
    <dgm:pt modelId="{4E01BF54-BD95-4857-B1B1-FC60DB90FDB3}" type="pres">
      <dgm:prSet presAssocID="{EC912083-46BA-47EC-834F-B53C28E6D0BD}" presName="ParentText" presStyleLbl="node1" presStyleIdx="0" presStyleCnt="7" custScaleX="160703" custScaleY="145087" custLinFactNeighborX="16656" custLinFactNeighborY="132">
        <dgm:presLayoutVars>
          <dgm:chMax val="1"/>
          <dgm:chPref val="1"/>
          <dgm:bulletEnabled val="1"/>
        </dgm:presLayoutVars>
      </dgm:prSet>
      <dgm:spPr>
        <a:prstGeom prst="roundRect">
          <a:avLst>
            <a:gd name="adj" fmla="val 16670"/>
          </a:avLst>
        </a:prstGeom>
      </dgm:spPr>
    </dgm:pt>
    <dgm:pt modelId="{C8B9AF49-EA68-4EC4-B0D8-4542F1780F87}" type="pres">
      <dgm:prSet presAssocID="{EC912083-46BA-47EC-834F-B53C28E6D0BD}" presName="ChildText" presStyleLbl="revTx" presStyleIdx="0" presStyleCnt="6">
        <dgm:presLayoutVars>
          <dgm:chMax val="0"/>
          <dgm:chPref val="0"/>
          <dgm:bulletEnabled val="1"/>
        </dgm:presLayoutVars>
      </dgm:prSet>
      <dgm:spPr>
        <a:xfrm>
          <a:off x="1914725" y="107337"/>
          <a:ext cx="922040" cy="717222"/>
        </a:xfrm>
        <a:prstGeom prst="rect">
          <a:avLst/>
        </a:prstGeom>
      </dgm:spPr>
    </dgm:pt>
    <dgm:pt modelId="{88993032-1787-45AA-B6DB-DDEEDC956014}" type="pres">
      <dgm:prSet presAssocID="{B4159C30-DBE3-473F-B6E7-4D39883C930F}" presName="sibTrans" presStyleCnt="0"/>
      <dgm:spPr/>
    </dgm:pt>
    <dgm:pt modelId="{1577790E-0F37-495B-93E4-232C10F1FC47}" type="pres">
      <dgm:prSet presAssocID="{452619A9-4BE3-4373-9405-3311A677B1A5}" presName="composite" presStyleCnt="0"/>
      <dgm:spPr/>
    </dgm:pt>
    <dgm:pt modelId="{E1E48035-F35D-4BF4-85B1-D1E69877434E}" type="pres">
      <dgm:prSet presAssocID="{452619A9-4BE3-4373-9405-3311A677B1A5}" presName="bentUpArrow1" presStyleLbl="alignImgPlace1" presStyleIdx="1" presStyleCnt="6" custScaleX="63442" custScaleY="124862" custLinFactNeighborX="-54397" custLinFactNeighborY="-5843"/>
      <dgm:spPr>
        <a:xfrm rot="5400000">
          <a:off x="846497" y="857514"/>
          <a:ext cx="753083" cy="857359"/>
        </a:xfrm>
        <a:prstGeom prst="bentUpArrow">
          <a:avLst>
            <a:gd name="adj1" fmla="val 32840"/>
            <a:gd name="adj2" fmla="val 25000"/>
            <a:gd name="adj3" fmla="val 35780"/>
          </a:avLst>
        </a:prstGeom>
      </dgm:spPr>
    </dgm:pt>
    <dgm:pt modelId="{62773413-800D-46A1-B7CF-5DA3F62BC533}" type="pres">
      <dgm:prSet presAssocID="{452619A9-4BE3-4373-9405-3311A677B1A5}" presName="ParentText" presStyleLbl="node1" presStyleIdx="1" presStyleCnt="7" custScaleX="211187" custScaleY="61602" custLinFactNeighborX="17737" custLinFactNeighborY="21071">
        <dgm:presLayoutVars>
          <dgm:chMax val="1"/>
          <dgm:chPref val="1"/>
          <dgm:bulletEnabled val="1"/>
        </dgm:presLayoutVars>
      </dgm:prSet>
      <dgm:spPr>
        <a:prstGeom prst="roundRect">
          <a:avLst>
            <a:gd name="adj" fmla="val 16670"/>
          </a:avLst>
        </a:prstGeom>
      </dgm:spPr>
    </dgm:pt>
    <dgm:pt modelId="{4ADBCA73-CDD4-46AA-8213-7B627080EE7C}" type="pres">
      <dgm:prSet presAssocID="{452619A9-4BE3-4373-9405-3311A677B1A5}" presName="ChildText" presStyleLbl="revTx" presStyleIdx="1" presStyleCnt="6" custLinFactY="-15524" custLinFactNeighborX="62482" custLinFactNeighborY="-100000">
        <dgm:presLayoutVars>
          <dgm:chMax val="0"/>
          <dgm:chPref val="0"/>
          <dgm:bulletEnabled val="1"/>
        </dgm:presLayoutVars>
      </dgm:prSet>
      <dgm:spPr/>
    </dgm:pt>
    <dgm:pt modelId="{C1966DE9-4C71-4797-B57A-42FCC7C20F89}" type="pres">
      <dgm:prSet presAssocID="{57F91CF2-CE82-46D2-BD00-D66C8A1880ED}" presName="sibTrans" presStyleCnt="0"/>
      <dgm:spPr/>
    </dgm:pt>
    <dgm:pt modelId="{CD73A98B-0B4C-40BB-8C4F-0F533B58E495}" type="pres">
      <dgm:prSet presAssocID="{22236991-E0F0-40B6-88BB-49ED24B21B9A}" presName="composite" presStyleCnt="0"/>
      <dgm:spPr/>
    </dgm:pt>
    <dgm:pt modelId="{A107EA33-FBD6-4E89-8402-BB0E9D64200D}" type="pres">
      <dgm:prSet presAssocID="{22236991-E0F0-40B6-88BB-49ED24B21B9A}" presName="bentUpArrow1" presStyleLbl="alignImgPlace1" presStyleIdx="2" presStyleCnt="6" custScaleY="87203" custLinFactNeighborX="-39671" custLinFactNeighborY="-9829"/>
      <dgm:spPr>
        <a:xfrm rot="5400000">
          <a:off x="846497" y="857514"/>
          <a:ext cx="753083" cy="857359"/>
        </a:xfrm>
        <a:prstGeom prst="bentUpArrow">
          <a:avLst>
            <a:gd name="adj1" fmla="val 32840"/>
            <a:gd name="adj2" fmla="val 25000"/>
            <a:gd name="adj3" fmla="val 35780"/>
          </a:avLst>
        </a:prstGeom>
      </dgm:spPr>
    </dgm:pt>
    <dgm:pt modelId="{C3BA4F9A-6F55-419D-A05A-EB3FECEE6AD7}" type="pres">
      <dgm:prSet presAssocID="{22236991-E0F0-40B6-88BB-49ED24B21B9A}" presName="ParentText" presStyleLbl="node1" presStyleIdx="2" presStyleCnt="7" custScaleX="201482" custScaleY="121764" custLinFactNeighborX="-2747" custLinFactNeighborY="-11969">
        <dgm:presLayoutVars>
          <dgm:chMax val="1"/>
          <dgm:chPref val="1"/>
          <dgm:bulletEnabled val="1"/>
        </dgm:presLayoutVars>
      </dgm:prSet>
      <dgm:spPr>
        <a:prstGeom prst="roundRect">
          <a:avLst>
            <a:gd name="adj" fmla="val 16670"/>
          </a:avLst>
        </a:prstGeom>
      </dgm:spPr>
    </dgm:pt>
    <dgm:pt modelId="{C2A875F9-FC4E-451D-AC85-C26C1D1714E0}" type="pres">
      <dgm:prSet presAssocID="{22236991-E0F0-40B6-88BB-49ED24B21B9A}" presName="ChildText" presStyleLbl="revTx" presStyleIdx="2" presStyleCnt="6">
        <dgm:presLayoutVars>
          <dgm:chMax val="0"/>
          <dgm:chPref val="0"/>
          <dgm:bulletEnabled val="1"/>
        </dgm:presLayoutVars>
      </dgm:prSet>
      <dgm:spPr/>
    </dgm:pt>
    <dgm:pt modelId="{3C43096B-5E07-4753-899C-8A2C8F014126}" type="pres">
      <dgm:prSet presAssocID="{578936ED-D7AD-4BD5-8D0A-5B697DD8B419}" presName="sibTrans" presStyleCnt="0"/>
      <dgm:spPr/>
    </dgm:pt>
    <dgm:pt modelId="{F8729BED-4FBF-4FA9-9B9A-9D822F3A27BF}" type="pres">
      <dgm:prSet presAssocID="{F0ED2BDD-5EFF-4B2D-AF97-3470E2C34E25}" presName="composite" presStyleCnt="0"/>
      <dgm:spPr/>
    </dgm:pt>
    <dgm:pt modelId="{3FEE3173-53EC-4E36-8F3B-C18ADEC52CA6}" type="pres">
      <dgm:prSet presAssocID="{F0ED2BDD-5EFF-4B2D-AF97-3470E2C34E25}" presName="bentUpArrow1" presStyleLbl="alignImgPlace1" presStyleIdx="3" presStyleCnt="6" custScaleX="63441" custLinFactNeighborX="-83695" custLinFactNeighborY="-10654"/>
      <dgm:spPr>
        <a:xfrm rot="5400000">
          <a:off x="1897596" y="1854339"/>
          <a:ext cx="753083" cy="857359"/>
        </a:xfrm>
        <a:prstGeom prst="bentUpArrow">
          <a:avLst>
            <a:gd name="adj1" fmla="val 32840"/>
            <a:gd name="adj2" fmla="val 25000"/>
            <a:gd name="adj3" fmla="val 35780"/>
          </a:avLst>
        </a:prstGeom>
      </dgm:spPr>
    </dgm:pt>
    <dgm:pt modelId="{7377DFD1-1947-45DB-8081-4A6B7B721DA0}" type="pres">
      <dgm:prSet presAssocID="{F0ED2BDD-5EFF-4B2D-AF97-3470E2C34E25}" presName="ParentText" presStyleLbl="node1" presStyleIdx="3" presStyleCnt="7" custScaleX="250360" custScaleY="99782" custLinFactNeighborX="11602" custLinFactNeighborY="29">
        <dgm:presLayoutVars>
          <dgm:chMax val="1"/>
          <dgm:chPref val="1"/>
          <dgm:bulletEnabled val="1"/>
        </dgm:presLayoutVars>
      </dgm:prSet>
      <dgm:spPr>
        <a:prstGeom prst="roundRect">
          <a:avLst>
            <a:gd name="adj" fmla="val 16670"/>
          </a:avLst>
        </a:prstGeom>
      </dgm:spPr>
    </dgm:pt>
    <dgm:pt modelId="{FED74421-9110-4136-AEE4-C0C1EADEE3C2}" type="pres">
      <dgm:prSet presAssocID="{F0ED2BDD-5EFF-4B2D-AF97-3470E2C34E25}" presName="ChildText" presStyleLbl="revTx" presStyleIdx="3" presStyleCnt="6">
        <dgm:presLayoutVars>
          <dgm:chMax val="0"/>
          <dgm:chPref val="0"/>
          <dgm:bulletEnabled val="1"/>
        </dgm:presLayoutVars>
      </dgm:prSet>
      <dgm:spPr>
        <a:xfrm>
          <a:off x="2965825" y="1104162"/>
          <a:ext cx="922040" cy="717222"/>
        </a:xfrm>
        <a:prstGeom prst="rect">
          <a:avLst/>
        </a:prstGeom>
      </dgm:spPr>
    </dgm:pt>
    <dgm:pt modelId="{3FA87F50-9403-4385-A215-5F4923F41625}" type="pres">
      <dgm:prSet presAssocID="{6D32A681-E82D-4E18-A176-1E4E849D3EF8}" presName="sibTrans" presStyleCnt="0"/>
      <dgm:spPr/>
    </dgm:pt>
    <dgm:pt modelId="{60DB3C24-4D03-43A2-AE19-ACBF7A9C6E79}" type="pres">
      <dgm:prSet presAssocID="{EE33DF1E-8F9C-4334-A6A3-B26F6CC659C7}" presName="composite" presStyleCnt="0"/>
      <dgm:spPr/>
    </dgm:pt>
    <dgm:pt modelId="{4B354868-2614-4299-9AC5-A2C5561E548B}" type="pres">
      <dgm:prSet presAssocID="{EE33DF1E-8F9C-4334-A6A3-B26F6CC659C7}" presName="bentUpArrow1" presStyleLbl="alignImgPlace1" presStyleIdx="4" presStyleCnt="6" custLinFactNeighborX="-79259" custLinFactNeighborY="-30864"/>
      <dgm:spPr>
        <a:xfrm rot="5400000">
          <a:off x="2948696" y="2851164"/>
          <a:ext cx="753083" cy="857359"/>
        </a:xfrm>
        <a:prstGeom prst="bentUpArrow">
          <a:avLst>
            <a:gd name="adj1" fmla="val 32840"/>
            <a:gd name="adj2" fmla="val 25000"/>
            <a:gd name="adj3" fmla="val 35780"/>
          </a:avLst>
        </a:prstGeom>
      </dgm:spPr>
    </dgm:pt>
    <dgm:pt modelId="{D2779C44-1EA5-4617-8771-045CBD102D50}" type="pres">
      <dgm:prSet presAssocID="{EE33DF1E-8F9C-4334-A6A3-B26F6CC659C7}" presName="ParentText" presStyleLbl="node1" presStyleIdx="4" presStyleCnt="7" custScaleX="216953" custScaleY="81311" custLinFactNeighborX="-8586" custLinFactNeighborY="763">
        <dgm:presLayoutVars>
          <dgm:chMax val="1"/>
          <dgm:chPref val="1"/>
          <dgm:bulletEnabled val="1"/>
        </dgm:presLayoutVars>
      </dgm:prSet>
      <dgm:spPr>
        <a:prstGeom prst="roundRect">
          <a:avLst>
            <a:gd name="adj" fmla="val 16670"/>
          </a:avLst>
        </a:prstGeom>
      </dgm:spPr>
    </dgm:pt>
    <dgm:pt modelId="{A15A907A-789A-41E9-862A-45D228D792F2}" type="pres">
      <dgm:prSet presAssocID="{EE33DF1E-8F9C-4334-A6A3-B26F6CC659C7}" presName="ChildText" presStyleLbl="revTx" presStyleIdx="4" presStyleCnt="6">
        <dgm:presLayoutVars>
          <dgm:chMax val="0"/>
          <dgm:chPref val="0"/>
          <dgm:bulletEnabled val="1"/>
        </dgm:presLayoutVars>
      </dgm:prSet>
      <dgm:spPr>
        <a:xfrm>
          <a:off x="4016924" y="2100987"/>
          <a:ext cx="922040" cy="717222"/>
        </a:xfrm>
        <a:prstGeom prst="rect">
          <a:avLst/>
        </a:prstGeom>
      </dgm:spPr>
    </dgm:pt>
    <dgm:pt modelId="{B2D57659-9290-479C-ABF8-244CFABBF0AA}" type="pres">
      <dgm:prSet presAssocID="{DB4F21EA-D11D-4A25-BF88-2413959F8ED0}" presName="sibTrans" presStyleCnt="0"/>
      <dgm:spPr/>
    </dgm:pt>
    <dgm:pt modelId="{0CC72702-112C-404F-BEA7-955FB7246AC7}" type="pres">
      <dgm:prSet presAssocID="{1E1A8527-A3B0-4204-9526-E7C9685F8CBD}" presName="composite" presStyleCnt="0"/>
      <dgm:spPr/>
    </dgm:pt>
    <dgm:pt modelId="{8D6FF3D5-020E-473C-B6D4-48BFC563196E}" type="pres">
      <dgm:prSet presAssocID="{1E1A8527-A3B0-4204-9526-E7C9685F8CBD}" presName="bentUpArrow1" presStyleLbl="alignImgPlace1" presStyleIdx="5" presStyleCnt="6" custScaleX="82793" custScaleY="78556" custLinFactNeighborX="-71591" custLinFactNeighborY="-48257"/>
      <dgm:spPr/>
    </dgm:pt>
    <dgm:pt modelId="{0B91734B-CB06-4BE4-9B9A-68D76197F06E}" type="pres">
      <dgm:prSet presAssocID="{1E1A8527-A3B0-4204-9526-E7C9685F8CBD}" presName="ParentText" presStyleLbl="node1" presStyleIdx="5" presStyleCnt="7" custScaleX="172329" custScaleY="71101" custLinFactNeighborX="-12611" custLinFactNeighborY="-16996">
        <dgm:presLayoutVars>
          <dgm:chMax val="1"/>
          <dgm:chPref val="1"/>
          <dgm:bulletEnabled val="1"/>
        </dgm:presLayoutVars>
      </dgm:prSet>
      <dgm:spPr>
        <a:prstGeom prst="roundRect">
          <a:avLst>
            <a:gd name="adj" fmla="val 16670"/>
          </a:avLst>
        </a:prstGeom>
      </dgm:spPr>
    </dgm:pt>
    <dgm:pt modelId="{DF08E33C-E16D-4797-A8A1-C233DB717F23}" type="pres">
      <dgm:prSet presAssocID="{1E1A8527-A3B0-4204-9526-E7C9685F8CBD}" presName="ChildText" presStyleLbl="revTx" presStyleIdx="5" presStyleCnt="6">
        <dgm:presLayoutVars>
          <dgm:chMax val="0"/>
          <dgm:chPref val="0"/>
          <dgm:bulletEnabled val="1"/>
        </dgm:presLayoutVars>
      </dgm:prSet>
      <dgm:spPr/>
    </dgm:pt>
    <dgm:pt modelId="{32A6E2E6-1E19-40BC-A37D-155F16FD4ACF}" type="pres">
      <dgm:prSet presAssocID="{45220C32-92E3-4D99-B720-31149B16D515}" presName="sibTrans" presStyleCnt="0"/>
      <dgm:spPr/>
    </dgm:pt>
    <dgm:pt modelId="{19A4E5A5-AD41-4E0E-BBE2-A594B2E0C7F7}" type="pres">
      <dgm:prSet presAssocID="{29B8E9C7-143A-40D4-AA55-E55001C5A1BB}" presName="composite" presStyleCnt="0"/>
      <dgm:spPr/>
    </dgm:pt>
    <dgm:pt modelId="{F9D258C5-E9F2-4B67-B855-B24189BAA764}" type="pres">
      <dgm:prSet presAssocID="{29B8E9C7-143A-40D4-AA55-E55001C5A1BB}" presName="ParentText" presStyleLbl="node1" presStyleIdx="6" presStyleCnt="7" custScaleX="151957" custScaleY="68219" custLinFactNeighborX="-30476" custLinFactNeighborY="-22023">
        <dgm:presLayoutVars>
          <dgm:chMax val="1"/>
          <dgm:chPref val="1"/>
          <dgm:bulletEnabled val="1"/>
        </dgm:presLayoutVars>
      </dgm:prSet>
      <dgm:spPr>
        <a:prstGeom prst="roundRect">
          <a:avLst>
            <a:gd name="adj" fmla="val 16670"/>
          </a:avLst>
        </a:prstGeom>
      </dgm:spPr>
    </dgm:pt>
  </dgm:ptLst>
  <dgm:cxnLst>
    <dgm:cxn modelId="{1852E51C-DC73-403B-B5DB-21E06923FF6C}" type="presOf" srcId="{F0ED2BDD-5EFF-4B2D-AF97-3470E2C34E25}" destId="{7377DFD1-1947-45DB-8081-4A6B7B721DA0}" srcOrd="0" destOrd="0" presId="urn:microsoft.com/office/officeart/2005/8/layout/StepDownProcess"/>
    <dgm:cxn modelId="{F0710029-2593-4170-AACC-B7A6D3470E59}" srcId="{1BAD8522-E1D8-4100-9F9C-B922C6893C90}" destId="{22236991-E0F0-40B6-88BB-49ED24B21B9A}" srcOrd="2" destOrd="0" parTransId="{2EA6CEC8-32E7-4A83-A135-13B43A6F3C60}" sibTransId="{578936ED-D7AD-4BD5-8D0A-5B697DD8B419}"/>
    <dgm:cxn modelId="{EC6B8D38-969C-4FA2-B136-4677A78AC2FB}" srcId="{1BAD8522-E1D8-4100-9F9C-B922C6893C90}" destId="{452619A9-4BE3-4373-9405-3311A677B1A5}" srcOrd="1" destOrd="0" parTransId="{0573A16D-8594-4A61-B00F-91F8EEC49BC5}" sibTransId="{57F91CF2-CE82-46D2-BD00-D66C8A1880ED}"/>
    <dgm:cxn modelId="{D1821052-9654-4FFD-81E6-E92A14951F35}" type="presOf" srcId="{1BAD8522-E1D8-4100-9F9C-B922C6893C90}" destId="{07528D8E-8DE9-49EF-8E3E-268539EAE681}" srcOrd="0" destOrd="0" presId="urn:microsoft.com/office/officeart/2005/8/layout/StepDownProcess"/>
    <dgm:cxn modelId="{7F220074-9BFA-44C0-AF1D-E1D385CDE4A7}" type="presOf" srcId="{1E1A8527-A3B0-4204-9526-E7C9685F8CBD}" destId="{0B91734B-CB06-4BE4-9B9A-68D76197F06E}" srcOrd="0" destOrd="0" presId="urn:microsoft.com/office/officeart/2005/8/layout/StepDownProcess"/>
    <dgm:cxn modelId="{7E8A0E54-A16F-4E69-A685-A4393B46EE25}" type="presOf" srcId="{EE33DF1E-8F9C-4334-A6A3-B26F6CC659C7}" destId="{D2779C44-1EA5-4617-8771-045CBD102D50}" srcOrd="0" destOrd="0" presId="urn:microsoft.com/office/officeart/2005/8/layout/StepDownProcess"/>
    <dgm:cxn modelId="{B8B54D96-598B-40A9-9285-B6F1FBAB05F8}" type="presOf" srcId="{22236991-E0F0-40B6-88BB-49ED24B21B9A}" destId="{C3BA4F9A-6F55-419D-A05A-EB3FECEE6AD7}" srcOrd="0" destOrd="0" presId="urn:microsoft.com/office/officeart/2005/8/layout/StepDownProcess"/>
    <dgm:cxn modelId="{AAD415A9-6971-4C21-BBCC-8CD0BC8727B5}" srcId="{1BAD8522-E1D8-4100-9F9C-B922C6893C90}" destId="{1E1A8527-A3B0-4204-9526-E7C9685F8CBD}" srcOrd="5" destOrd="0" parTransId="{F7FCF020-7ACD-4A24-BC78-D1D976F069E0}" sibTransId="{45220C32-92E3-4D99-B720-31149B16D515}"/>
    <dgm:cxn modelId="{847002B5-07F7-47F2-9278-2D10626C0C22}" type="presOf" srcId="{EC912083-46BA-47EC-834F-B53C28E6D0BD}" destId="{4E01BF54-BD95-4857-B1B1-FC60DB90FDB3}" srcOrd="0" destOrd="0" presId="urn:microsoft.com/office/officeart/2005/8/layout/StepDownProcess"/>
    <dgm:cxn modelId="{F016BFB9-37DA-4093-BD60-A308E45ECEEC}" srcId="{1BAD8522-E1D8-4100-9F9C-B922C6893C90}" destId="{F0ED2BDD-5EFF-4B2D-AF97-3470E2C34E25}" srcOrd="3" destOrd="0" parTransId="{7BF5762E-CA5A-4A96-8A1D-4699EADF930C}" sibTransId="{6D32A681-E82D-4E18-A176-1E4E849D3EF8}"/>
    <dgm:cxn modelId="{7E58CDCB-1EFF-4CB4-A319-3EE1742D37B8}" srcId="{1BAD8522-E1D8-4100-9F9C-B922C6893C90}" destId="{29B8E9C7-143A-40D4-AA55-E55001C5A1BB}" srcOrd="6" destOrd="0" parTransId="{DEB3BC69-039D-4B5F-AD8B-BC30C9C73F99}" sibTransId="{18DB4A7E-2722-4D0C-A8C1-34414E668536}"/>
    <dgm:cxn modelId="{C43357D3-E7C0-4EE0-9A65-7902ACCCE7CD}" type="presOf" srcId="{452619A9-4BE3-4373-9405-3311A677B1A5}" destId="{62773413-800D-46A1-B7CF-5DA3F62BC533}" srcOrd="0" destOrd="0" presId="urn:microsoft.com/office/officeart/2005/8/layout/StepDownProcess"/>
    <dgm:cxn modelId="{58B63ADD-6CB4-4181-ADBB-3F961B5EAB75}" srcId="{1BAD8522-E1D8-4100-9F9C-B922C6893C90}" destId="{EC912083-46BA-47EC-834F-B53C28E6D0BD}" srcOrd="0" destOrd="0" parTransId="{F1078060-4F1D-4792-900A-9DC3C71D1776}" sibTransId="{B4159C30-DBE3-473F-B6E7-4D39883C930F}"/>
    <dgm:cxn modelId="{17FB83F0-2F8F-4FF0-B937-9220DFDF4A9F}" srcId="{1BAD8522-E1D8-4100-9F9C-B922C6893C90}" destId="{EE33DF1E-8F9C-4334-A6A3-B26F6CC659C7}" srcOrd="4" destOrd="0" parTransId="{7089E595-419A-443B-BD31-B556AE9E259C}" sibTransId="{DB4F21EA-D11D-4A25-BF88-2413959F8ED0}"/>
    <dgm:cxn modelId="{B6D7BCFE-C1E1-4A64-AFF2-BCF30BC61911}" type="presOf" srcId="{29B8E9C7-143A-40D4-AA55-E55001C5A1BB}" destId="{F9D258C5-E9F2-4B67-B855-B24189BAA764}" srcOrd="0" destOrd="0" presId="urn:microsoft.com/office/officeart/2005/8/layout/StepDownProcess"/>
    <dgm:cxn modelId="{255F293D-59A9-41AE-9A95-47F80E011B13}" type="presParOf" srcId="{07528D8E-8DE9-49EF-8E3E-268539EAE681}" destId="{B7890B95-A635-46B7-8B60-4332A18A9791}" srcOrd="0" destOrd="0" presId="urn:microsoft.com/office/officeart/2005/8/layout/StepDownProcess"/>
    <dgm:cxn modelId="{8669AD0B-6E7A-40F6-B374-7FBB70F480DE}" type="presParOf" srcId="{B7890B95-A635-46B7-8B60-4332A18A9791}" destId="{F7C33BC0-0CA2-4C5E-99B9-A133F0831403}" srcOrd="0" destOrd="0" presId="urn:microsoft.com/office/officeart/2005/8/layout/StepDownProcess"/>
    <dgm:cxn modelId="{83994987-47D6-44C3-B0DD-5EF9BCB5CD25}" type="presParOf" srcId="{B7890B95-A635-46B7-8B60-4332A18A9791}" destId="{4E01BF54-BD95-4857-B1B1-FC60DB90FDB3}" srcOrd="1" destOrd="0" presId="urn:microsoft.com/office/officeart/2005/8/layout/StepDownProcess"/>
    <dgm:cxn modelId="{EB24351D-605D-4781-B701-37B5ADD2FB07}" type="presParOf" srcId="{B7890B95-A635-46B7-8B60-4332A18A9791}" destId="{C8B9AF49-EA68-4EC4-B0D8-4542F1780F87}" srcOrd="2" destOrd="0" presId="urn:microsoft.com/office/officeart/2005/8/layout/StepDownProcess"/>
    <dgm:cxn modelId="{AA3D4BA0-154A-43BC-B8EF-FBB952709AEA}" type="presParOf" srcId="{07528D8E-8DE9-49EF-8E3E-268539EAE681}" destId="{88993032-1787-45AA-B6DB-DDEEDC956014}" srcOrd="1" destOrd="0" presId="urn:microsoft.com/office/officeart/2005/8/layout/StepDownProcess"/>
    <dgm:cxn modelId="{41DA618E-635A-4A16-B4C5-9E7C263BE3B1}" type="presParOf" srcId="{07528D8E-8DE9-49EF-8E3E-268539EAE681}" destId="{1577790E-0F37-495B-93E4-232C10F1FC47}" srcOrd="2" destOrd="0" presId="urn:microsoft.com/office/officeart/2005/8/layout/StepDownProcess"/>
    <dgm:cxn modelId="{093BA9D8-9317-4F0E-A508-26D02DB7A371}" type="presParOf" srcId="{1577790E-0F37-495B-93E4-232C10F1FC47}" destId="{E1E48035-F35D-4BF4-85B1-D1E69877434E}" srcOrd="0" destOrd="0" presId="urn:microsoft.com/office/officeart/2005/8/layout/StepDownProcess"/>
    <dgm:cxn modelId="{2F1D2ABC-A803-4240-A680-B37BED1E90E9}" type="presParOf" srcId="{1577790E-0F37-495B-93E4-232C10F1FC47}" destId="{62773413-800D-46A1-B7CF-5DA3F62BC533}" srcOrd="1" destOrd="0" presId="urn:microsoft.com/office/officeart/2005/8/layout/StepDownProcess"/>
    <dgm:cxn modelId="{E7281756-C388-4AD9-A296-51BD9CC6858C}" type="presParOf" srcId="{1577790E-0F37-495B-93E4-232C10F1FC47}" destId="{4ADBCA73-CDD4-46AA-8213-7B627080EE7C}" srcOrd="2" destOrd="0" presId="urn:microsoft.com/office/officeart/2005/8/layout/StepDownProcess"/>
    <dgm:cxn modelId="{2F484777-B4B9-4789-8A7D-C1181F4E7AE4}" type="presParOf" srcId="{07528D8E-8DE9-49EF-8E3E-268539EAE681}" destId="{C1966DE9-4C71-4797-B57A-42FCC7C20F89}" srcOrd="3" destOrd="0" presId="urn:microsoft.com/office/officeart/2005/8/layout/StepDownProcess"/>
    <dgm:cxn modelId="{F2FE620E-178D-4CF8-BCFC-92E44D9019D9}" type="presParOf" srcId="{07528D8E-8DE9-49EF-8E3E-268539EAE681}" destId="{CD73A98B-0B4C-40BB-8C4F-0F533B58E495}" srcOrd="4" destOrd="0" presId="urn:microsoft.com/office/officeart/2005/8/layout/StepDownProcess"/>
    <dgm:cxn modelId="{8FA38984-AC0D-4C1E-B92A-2C35EFA1927B}" type="presParOf" srcId="{CD73A98B-0B4C-40BB-8C4F-0F533B58E495}" destId="{A107EA33-FBD6-4E89-8402-BB0E9D64200D}" srcOrd="0" destOrd="0" presId="urn:microsoft.com/office/officeart/2005/8/layout/StepDownProcess"/>
    <dgm:cxn modelId="{07AAF75B-E9E6-4DE8-91B6-B3C04EA8414D}" type="presParOf" srcId="{CD73A98B-0B4C-40BB-8C4F-0F533B58E495}" destId="{C3BA4F9A-6F55-419D-A05A-EB3FECEE6AD7}" srcOrd="1" destOrd="0" presId="urn:microsoft.com/office/officeart/2005/8/layout/StepDownProcess"/>
    <dgm:cxn modelId="{15F745F6-4B85-479F-8BA2-3DB56F52E229}" type="presParOf" srcId="{CD73A98B-0B4C-40BB-8C4F-0F533B58E495}" destId="{C2A875F9-FC4E-451D-AC85-C26C1D1714E0}" srcOrd="2" destOrd="0" presId="urn:microsoft.com/office/officeart/2005/8/layout/StepDownProcess"/>
    <dgm:cxn modelId="{8C98CCD4-5535-46C7-A5F6-DB2614A9A0A2}" type="presParOf" srcId="{07528D8E-8DE9-49EF-8E3E-268539EAE681}" destId="{3C43096B-5E07-4753-899C-8A2C8F014126}" srcOrd="5" destOrd="0" presId="urn:microsoft.com/office/officeart/2005/8/layout/StepDownProcess"/>
    <dgm:cxn modelId="{90E0CA60-D7B7-4B6E-961B-1DCA23A7650F}" type="presParOf" srcId="{07528D8E-8DE9-49EF-8E3E-268539EAE681}" destId="{F8729BED-4FBF-4FA9-9B9A-9D822F3A27BF}" srcOrd="6" destOrd="0" presId="urn:microsoft.com/office/officeart/2005/8/layout/StepDownProcess"/>
    <dgm:cxn modelId="{A6C38919-74B6-41F1-8380-C8FEA5095408}" type="presParOf" srcId="{F8729BED-4FBF-4FA9-9B9A-9D822F3A27BF}" destId="{3FEE3173-53EC-4E36-8F3B-C18ADEC52CA6}" srcOrd="0" destOrd="0" presId="urn:microsoft.com/office/officeart/2005/8/layout/StepDownProcess"/>
    <dgm:cxn modelId="{5CB83277-A2B8-4739-B34E-CAB4C7F662B7}" type="presParOf" srcId="{F8729BED-4FBF-4FA9-9B9A-9D822F3A27BF}" destId="{7377DFD1-1947-45DB-8081-4A6B7B721DA0}" srcOrd="1" destOrd="0" presId="urn:microsoft.com/office/officeart/2005/8/layout/StepDownProcess"/>
    <dgm:cxn modelId="{EBF370E4-896C-4571-8AE4-5E15E00A5D80}" type="presParOf" srcId="{F8729BED-4FBF-4FA9-9B9A-9D822F3A27BF}" destId="{FED74421-9110-4136-AEE4-C0C1EADEE3C2}" srcOrd="2" destOrd="0" presId="urn:microsoft.com/office/officeart/2005/8/layout/StepDownProcess"/>
    <dgm:cxn modelId="{2911543F-DF55-424E-82E0-7CF9AB6CFCD1}" type="presParOf" srcId="{07528D8E-8DE9-49EF-8E3E-268539EAE681}" destId="{3FA87F50-9403-4385-A215-5F4923F41625}" srcOrd="7" destOrd="0" presId="urn:microsoft.com/office/officeart/2005/8/layout/StepDownProcess"/>
    <dgm:cxn modelId="{A7512B0E-683B-4F5D-9908-77D983D189B1}" type="presParOf" srcId="{07528D8E-8DE9-49EF-8E3E-268539EAE681}" destId="{60DB3C24-4D03-43A2-AE19-ACBF7A9C6E79}" srcOrd="8" destOrd="0" presId="urn:microsoft.com/office/officeart/2005/8/layout/StepDownProcess"/>
    <dgm:cxn modelId="{A5976F9B-3221-4FEA-8929-2ABD845890AF}" type="presParOf" srcId="{60DB3C24-4D03-43A2-AE19-ACBF7A9C6E79}" destId="{4B354868-2614-4299-9AC5-A2C5561E548B}" srcOrd="0" destOrd="0" presId="urn:microsoft.com/office/officeart/2005/8/layout/StepDownProcess"/>
    <dgm:cxn modelId="{212AD6E6-BC7B-4CF5-AE1C-F37EA4380BF9}" type="presParOf" srcId="{60DB3C24-4D03-43A2-AE19-ACBF7A9C6E79}" destId="{D2779C44-1EA5-4617-8771-045CBD102D50}" srcOrd="1" destOrd="0" presId="urn:microsoft.com/office/officeart/2005/8/layout/StepDownProcess"/>
    <dgm:cxn modelId="{1676BFC1-8319-488B-A713-B5B050387AC1}" type="presParOf" srcId="{60DB3C24-4D03-43A2-AE19-ACBF7A9C6E79}" destId="{A15A907A-789A-41E9-862A-45D228D792F2}" srcOrd="2" destOrd="0" presId="urn:microsoft.com/office/officeart/2005/8/layout/StepDownProcess"/>
    <dgm:cxn modelId="{A7EDE811-58D1-47B2-84CD-2D5D7DDCDCA0}" type="presParOf" srcId="{07528D8E-8DE9-49EF-8E3E-268539EAE681}" destId="{B2D57659-9290-479C-ABF8-244CFABBF0AA}" srcOrd="9" destOrd="0" presId="urn:microsoft.com/office/officeart/2005/8/layout/StepDownProcess"/>
    <dgm:cxn modelId="{CE414B14-520A-4E82-8833-A4ED918EA2C8}" type="presParOf" srcId="{07528D8E-8DE9-49EF-8E3E-268539EAE681}" destId="{0CC72702-112C-404F-BEA7-955FB7246AC7}" srcOrd="10" destOrd="0" presId="urn:microsoft.com/office/officeart/2005/8/layout/StepDownProcess"/>
    <dgm:cxn modelId="{EFCF6E88-320B-473A-8E96-7FF1443C942E}" type="presParOf" srcId="{0CC72702-112C-404F-BEA7-955FB7246AC7}" destId="{8D6FF3D5-020E-473C-B6D4-48BFC563196E}" srcOrd="0" destOrd="0" presId="urn:microsoft.com/office/officeart/2005/8/layout/StepDownProcess"/>
    <dgm:cxn modelId="{15BCC3A1-5AEF-4F7A-B65A-384E578AE592}" type="presParOf" srcId="{0CC72702-112C-404F-BEA7-955FB7246AC7}" destId="{0B91734B-CB06-4BE4-9B9A-68D76197F06E}" srcOrd="1" destOrd="0" presId="urn:microsoft.com/office/officeart/2005/8/layout/StepDownProcess"/>
    <dgm:cxn modelId="{40157916-81C3-4570-81D9-EEB7F405AEEC}" type="presParOf" srcId="{0CC72702-112C-404F-BEA7-955FB7246AC7}" destId="{DF08E33C-E16D-4797-A8A1-C233DB717F23}" srcOrd="2" destOrd="0" presId="urn:microsoft.com/office/officeart/2005/8/layout/StepDownProcess"/>
    <dgm:cxn modelId="{A9AC2EB4-E98A-4249-8602-EED02E941A99}" type="presParOf" srcId="{07528D8E-8DE9-49EF-8E3E-268539EAE681}" destId="{32A6E2E6-1E19-40BC-A37D-155F16FD4ACF}" srcOrd="11" destOrd="0" presId="urn:microsoft.com/office/officeart/2005/8/layout/StepDownProcess"/>
    <dgm:cxn modelId="{4555DB53-A1EC-4817-B150-AAA76C0FA961}" type="presParOf" srcId="{07528D8E-8DE9-49EF-8E3E-268539EAE681}" destId="{19A4E5A5-AD41-4E0E-BBE2-A594B2E0C7F7}" srcOrd="12" destOrd="0" presId="urn:microsoft.com/office/officeart/2005/8/layout/StepDownProcess"/>
    <dgm:cxn modelId="{00218729-35E0-4CE5-A185-804261C34A66}" type="presParOf" srcId="{19A4E5A5-AD41-4E0E-BBE2-A594B2E0C7F7}" destId="{F9D258C5-E9F2-4B67-B855-B24189BAA764}" srcOrd="0" destOrd="0" presId="urn:microsoft.com/office/officeart/2005/8/layout/StepDownProcess"/>
  </dgm:cxnLst>
  <dgm:bg>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effectLst>
      <a:outerShdw blurRad="50800" dist="38100" dir="18900000" algn="bl" rotWithShape="0">
        <a:prstClr val="black">
          <a:alpha val="40000"/>
        </a:prstClr>
      </a:outerShdw>
    </a:effectLst>
  </dgm:bg>
  <dgm:whole>
    <a:ln>
      <a:solidFill>
        <a:schemeClr val="accent1"/>
      </a:solidFill>
    </a:ln>
    <a:effectLst/>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33BC0-0CA2-4C5E-99B9-A133F0831403}">
      <dsp:nvSpPr>
        <dsp:cNvPr id="0" name=""/>
        <dsp:cNvSpPr/>
      </dsp:nvSpPr>
      <dsp:spPr>
        <a:xfrm rot="5400000">
          <a:off x="408845" y="1566846"/>
          <a:ext cx="1062570" cy="1209698"/>
        </a:xfrm>
        <a:prstGeom prst="bentUpArrow">
          <a:avLst>
            <a:gd name="adj1" fmla="val 32840"/>
            <a:gd name="adj2" fmla="val 25000"/>
            <a:gd name="adj3" fmla="val 35780"/>
          </a:avLst>
        </a:prstGeom>
        <a:gradFill rotWithShape="0">
          <a:gsLst>
            <a:gs pos="0">
              <a:schemeClr val="accent3">
                <a:tint val="50000"/>
                <a:hueOff val="0"/>
                <a:satOff val="0"/>
                <a:lumOff val="0"/>
                <a:alphaOff val="0"/>
                <a:tint val="96000"/>
                <a:satMod val="120000"/>
                <a:lumMod val="120000"/>
              </a:schemeClr>
            </a:gs>
            <a:gs pos="100000">
              <a:schemeClr val="accent3">
                <a:tint val="5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E01BF54-BD95-4857-B1B1-FC60DB90FDB3}">
      <dsp:nvSpPr>
        <dsp:cNvPr id="0" name=""/>
        <dsp:cNvSpPr/>
      </dsp:nvSpPr>
      <dsp:spPr>
        <a:xfrm>
          <a:off x="91326" y="201686"/>
          <a:ext cx="2377561" cy="1586900"/>
        </a:xfrm>
        <a:prstGeom prst="roundRect">
          <a:avLst>
            <a:gd name="adj" fmla="val 1667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1" kern="1200" baseline="0" dirty="0">
              <a:solidFill>
                <a:schemeClr val="tx1"/>
              </a:solidFill>
              <a:latin typeface="Calibri"/>
              <a:ea typeface="+mn-ea"/>
              <a:cs typeface="+mn-cs"/>
            </a:rPr>
            <a:t>English 1</a:t>
          </a:r>
        </a:p>
        <a:p>
          <a:pPr marL="0" lvl="0" indent="0" algn="ctr" defTabSz="889000">
            <a:lnSpc>
              <a:spcPct val="90000"/>
            </a:lnSpc>
            <a:spcBef>
              <a:spcPct val="0"/>
            </a:spcBef>
            <a:spcAft>
              <a:spcPts val="0"/>
            </a:spcAft>
            <a:buNone/>
          </a:pPr>
          <a:r>
            <a:rPr lang="en-US" sz="2000" b="1" kern="1200" baseline="0" dirty="0">
              <a:solidFill>
                <a:schemeClr val="tx1"/>
              </a:solidFill>
              <a:latin typeface="Calibri"/>
              <a:ea typeface="+mn-ea"/>
              <a:cs typeface="+mn-cs"/>
            </a:rPr>
            <a:t>English 2</a:t>
          </a:r>
        </a:p>
        <a:p>
          <a:pPr marL="0" lvl="0" indent="0" algn="ctr" defTabSz="889000">
            <a:lnSpc>
              <a:spcPct val="90000"/>
            </a:lnSpc>
            <a:spcBef>
              <a:spcPct val="0"/>
            </a:spcBef>
            <a:spcAft>
              <a:spcPts val="0"/>
            </a:spcAft>
            <a:buNone/>
          </a:pPr>
          <a:r>
            <a:rPr lang="en-US" sz="2000" b="1" kern="1200" baseline="0" dirty="0">
              <a:solidFill>
                <a:schemeClr val="tx1"/>
              </a:solidFill>
              <a:latin typeface="Calibri"/>
              <a:ea typeface="+mn-ea"/>
              <a:cs typeface="+mn-cs"/>
            </a:rPr>
            <a:t>English 3</a:t>
          </a:r>
        </a:p>
        <a:p>
          <a:pPr marL="0" lvl="0" indent="0" algn="ctr" defTabSz="889000">
            <a:lnSpc>
              <a:spcPct val="90000"/>
            </a:lnSpc>
            <a:spcBef>
              <a:spcPct val="0"/>
            </a:spcBef>
            <a:spcAft>
              <a:spcPct val="35000"/>
            </a:spcAft>
            <a:buNone/>
          </a:pPr>
          <a:r>
            <a:rPr lang="en-US" sz="2000" b="1" kern="1200" baseline="0" dirty="0">
              <a:solidFill>
                <a:schemeClr val="tx1"/>
              </a:solidFill>
              <a:latin typeface="Calibri"/>
              <a:ea typeface="+mn-ea"/>
              <a:cs typeface="+mn-cs"/>
            </a:rPr>
            <a:t>Advanced English</a:t>
          </a:r>
        </a:p>
      </dsp:txBody>
      <dsp:txXfrm>
        <a:off x="168806" y="279166"/>
        <a:ext cx="2222601" cy="1431940"/>
      </dsp:txXfrm>
    </dsp:sp>
    <dsp:sp modelId="{C8B9AF49-EA68-4EC4-B0D8-4542F1780F87}">
      <dsp:nvSpPr>
        <dsp:cNvPr id="0" name=""/>
        <dsp:cNvSpPr/>
      </dsp:nvSpPr>
      <dsp:spPr>
        <a:xfrm>
          <a:off x="2086651" y="593767"/>
          <a:ext cx="1300961" cy="1011971"/>
        </a:xfrm>
        <a:prstGeom prst="rect">
          <a:avLst/>
        </a:prstGeom>
        <a:noFill/>
        <a:ln>
          <a:noFill/>
        </a:ln>
        <a:effectLst/>
      </dsp:spPr>
      <dsp:style>
        <a:lnRef idx="0">
          <a:scrgbClr r="0" g="0" b="0"/>
        </a:lnRef>
        <a:fillRef idx="0">
          <a:scrgbClr r="0" g="0" b="0"/>
        </a:fillRef>
        <a:effectRef idx="0">
          <a:scrgbClr r="0" g="0" b="0"/>
        </a:effectRef>
        <a:fontRef idx="minor"/>
      </dsp:style>
    </dsp:sp>
    <dsp:sp modelId="{3FEE3173-53EC-4E36-8F3B-C18ADEC52CA6}">
      <dsp:nvSpPr>
        <dsp:cNvPr id="0" name=""/>
        <dsp:cNvSpPr/>
      </dsp:nvSpPr>
      <dsp:spPr>
        <a:xfrm rot="5400000">
          <a:off x="1932845" y="2938452"/>
          <a:ext cx="1062570" cy="1209698"/>
        </a:xfrm>
        <a:prstGeom prst="bentUpArrow">
          <a:avLst>
            <a:gd name="adj1" fmla="val 32840"/>
            <a:gd name="adj2" fmla="val 25000"/>
            <a:gd name="adj3" fmla="val 35780"/>
          </a:avLst>
        </a:prstGeom>
        <a:gradFill rotWithShape="0">
          <a:gsLst>
            <a:gs pos="0">
              <a:schemeClr val="accent3">
                <a:tint val="50000"/>
                <a:hueOff val="-1380141"/>
                <a:satOff val="507"/>
                <a:lumOff val="4811"/>
                <a:alphaOff val="0"/>
                <a:tint val="96000"/>
                <a:satMod val="120000"/>
                <a:lumMod val="120000"/>
              </a:schemeClr>
            </a:gs>
            <a:gs pos="100000">
              <a:schemeClr val="accent3">
                <a:tint val="50000"/>
                <a:hueOff val="-1380141"/>
                <a:satOff val="507"/>
                <a:lumOff val="4811"/>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377DFD1-1947-45DB-8081-4A6B7B721DA0}">
      <dsp:nvSpPr>
        <dsp:cNvPr id="0" name=""/>
        <dsp:cNvSpPr/>
      </dsp:nvSpPr>
      <dsp:spPr>
        <a:xfrm>
          <a:off x="1610630" y="1908128"/>
          <a:ext cx="2951550" cy="1252062"/>
        </a:xfrm>
        <a:prstGeom prst="roundRect">
          <a:avLst>
            <a:gd name="adj" fmla="val 16670"/>
          </a:avLst>
        </a:prstGeom>
        <a:gradFill rotWithShape="0">
          <a:gsLst>
            <a:gs pos="0">
              <a:schemeClr val="accent3">
                <a:hueOff val="-1190271"/>
                <a:satOff val="4097"/>
                <a:lumOff val="-3333"/>
                <a:alphaOff val="0"/>
                <a:tint val="96000"/>
                <a:satMod val="120000"/>
                <a:lumMod val="120000"/>
              </a:schemeClr>
            </a:gs>
            <a:gs pos="100000">
              <a:schemeClr val="accent3">
                <a:hueOff val="-1190271"/>
                <a:satOff val="4097"/>
                <a:lumOff val="-3333"/>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1" kern="1200" dirty="0">
              <a:solidFill>
                <a:schemeClr val="tx1"/>
              </a:solidFill>
            </a:rPr>
            <a:t>Algebra 1</a:t>
          </a:r>
        </a:p>
        <a:p>
          <a:pPr marL="0" lvl="0" indent="0" algn="ctr" defTabSz="889000">
            <a:lnSpc>
              <a:spcPct val="90000"/>
            </a:lnSpc>
            <a:spcBef>
              <a:spcPct val="0"/>
            </a:spcBef>
            <a:spcAft>
              <a:spcPts val="0"/>
            </a:spcAft>
            <a:buNone/>
          </a:pPr>
          <a:r>
            <a:rPr lang="en-US" sz="2000" b="1" kern="1200" dirty="0">
              <a:solidFill>
                <a:schemeClr val="tx1"/>
              </a:solidFill>
            </a:rPr>
            <a:t>Geometry</a:t>
          </a:r>
        </a:p>
        <a:p>
          <a:pPr marL="0" lvl="0" indent="0" algn="ctr" defTabSz="889000">
            <a:lnSpc>
              <a:spcPct val="90000"/>
            </a:lnSpc>
            <a:spcBef>
              <a:spcPct val="0"/>
            </a:spcBef>
            <a:spcAft>
              <a:spcPts val="0"/>
            </a:spcAft>
            <a:buNone/>
          </a:pPr>
          <a:r>
            <a:rPr lang="en-US" sz="2000" b="1" kern="1200" dirty="0">
              <a:solidFill>
                <a:schemeClr val="tx1"/>
              </a:solidFill>
            </a:rPr>
            <a:t>Algebra 2 </a:t>
          </a:r>
        </a:p>
        <a:p>
          <a:pPr marL="0" lvl="0" indent="0" algn="ctr" defTabSz="889000">
            <a:lnSpc>
              <a:spcPct val="90000"/>
            </a:lnSpc>
            <a:spcBef>
              <a:spcPct val="0"/>
            </a:spcBef>
            <a:spcAft>
              <a:spcPts val="0"/>
            </a:spcAft>
            <a:buNone/>
          </a:pPr>
          <a:r>
            <a:rPr lang="en-US" sz="2000" b="1" kern="1200" dirty="0">
              <a:solidFill>
                <a:schemeClr val="tx1"/>
              </a:solidFill>
            </a:rPr>
            <a:t>Advanced Mathematics</a:t>
          </a:r>
          <a:endParaRPr lang="en-US" sz="2000" b="1" kern="1200" baseline="0" dirty="0">
            <a:solidFill>
              <a:schemeClr val="tx1"/>
            </a:solidFill>
            <a:latin typeface="Calibri"/>
            <a:ea typeface="+mn-ea"/>
            <a:cs typeface="+mn-cs"/>
          </a:endParaRPr>
        </a:p>
      </dsp:txBody>
      <dsp:txXfrm>
        <a:off x="1671762" y="1969260"/>
        <a:ext cx="2829286" cy="1129798"/>
      </dsp:txXfrm>
    </dsp:sp>
    <dsp:sp modelId="{FED74421-9110-4136-AEE4-C0C1EADEE3C2}">
      <dsp:nvSpPr>
        <dsp:cNvPr id="0" name=""/>
        <dsp:cNvSpPr/>
      </dsp:nvSpPr>
      <dsp:spPr>
        <a:xfrm>
          <a:off x="3998020" y="2000246"/>
          <a:ext cx="1300961" cy="1011971"/>
        </a:xfrm>
        <a:prstGeom prst="rect">
          <a:avLst/>
        </a:prstGeom>
        <a:noFill/>
        <a:ln>
          <a:noFill/>
        </a:ln>
        <a:effectLst/>
      </dsp:spPr>
      <dsp:style>
        <a:lnRef idx="0">
          <a:scrgbClr r="0" g="0" b="0"/>
        </a:lnRef>
        <a:fillRef idx="0">
          <a:scrgbClr r="0" g="0" b="0"/>
        </a:fillRef>
        <a:effectRef idx="0">
          <a:scrgbClr r="0" g="0" b="0"/>
        </a:effectRef>
        <a:fontRef idx="minor"/>
      </dsp:style>
    </dsp:sp>
    <dsp:sp modelId="{4B354868-2614-4299-9AC5-A2C5561E548B}">
      <dsp:nvSpPr>
        <dsp:cNvPr id="0" name=""/>
        <dsp:cNvSpPr/>
      </dsp:nvSpPr>
      <dsp:spPr>
        <a:xfrm rot="5400000">
          <a:off x="3224019" y="4574639"/>
          <a:ext cx="1528231" cy="1209698"/>
        </a:xfrm>
        <a:prstGeom prst="bentUpArrow">
          <a:avLst>
            <a:gd name="adj1" fmla="val 32840"/>
            <a:gd name="adj2" fmla="val 25000"/>
            <a:gd name="adj3" fmla="val 35780"/>
          </a:avLst>
        </a:prstGeom>
        <a:gradFill rotWithShape="0">
          <a:gsLst>
            <a:gs pos="0">
              <a:schemeClr val="accent3">
                <a:tint val="50000"/>
                <a:hueOff val="-2760281"/>
                <a:satOff val="1014"/>
                <a:lumOff val="9623"/>
                <a:alphaOff val="0"/>
                <a:tint val="96000"/>
                <a:satMod val="120000"/>
                <a:lumMod val="120000"/>
              </a:schemeClr>
            </a:gs>
            <a:gs pos="100000">
              <a:schemeClr val="accent3">
                <a:tint val="50000"/>
                <a:hueOff val="-2760281"/>
                <a:satOff val="1014"/>
                <a:lumOff val="9623"/>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2779C44-1EA5-4617-8771-045CBD102D50}">
      <dsp:nvSpPr>
        <dsp:cNvPr id="0" name=""/>
        <dsp:cNvSpPr/>
      </dsp:nvSpPr>
      <dsp:spPr>
        <a:xfrm>
          <a:off x="3118164" y="3343417"/>
          <a:ext cx="4227514" cy="1112169"/>
        </a:xfrm>
        <a:prstGeom prst="roundRect">
          <a:avLst>
            <a:gd name="adj" fmla="val 16670"/>
          </a:avLst>
        </a:prstGeom>
        <a:gradFill rotWithShape="0">
          <a:gsLst>
            <a:gs pos="0">
              <a:schemeClr val="accent3">
                <a:hueOff val="-2380543"/>
                <a:satOff val="8194"/>
                <a:lumOff val="-6667"/>
                <a:alphaOff val="0"/>
                <a:tint val="96000"/>
                <a:satMod val="120000"/>
                <a:lumMod val="120000"/>
              </a:schemeClr>
            </a:gs>
            <a:gs pos="100000">
              <a:schemeClr val="accent3">
                <a:hueOff val="-2380543"/>
                <a:satOff val="8194"/>
                <a:lumOff val="-6667"/>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dirty="0">
              <a:solidFill>
                <a:schemeClr val="tx1"/>
              </a:solidFill>
            </a:rPr>
            <a:t>Biology I</a:t>
          </a:r>
        </a:p>
        <a:p>
          <a:pPr marL="0" lvl="0" indent="0" algn="ctr" defTabSz="800100">
            <a:lnSpc>
              <a:spcPct val="90000"/>
            </a:lnSpc>
            <a:spcBef>
              <a:spcPct val="0"/>
            </a:spcBef>
            <a:spcAft>
              <a:spcPts val="0"/>
            </a:spcAft>
            <a:buNone/>
          </a:pPr>
          <a:r>
            <a:rPr lang="en-US" sz="1800" b="1" kern="1200" dirty="0">
              <a:solidFill>
                <a:schemeClr val="tx1"/>
              </a:solidFill>
            </a:rPr>
            <a:t>One Adv. Science Course, Category 1</a:t>
          </a:r>
        </a:p>
        <a:p>
          <a:pPr marL="0" lvl="0" indent="0" algn="ctr" defTabSz="800100">
            <a:lnSpc>
              <a:spcPct val="90000"/>
            </a:lnSpc>
            <a:spcBef>
              <a:spcPct val="0"/>
            </a:spcBef>
            <a:spcAft>
              <a:spcPts val="0"/>
            </a:spcAft>
            <a:buNone/>
          </a:pPr>
          <a:r>
            <a:rPr lang="en-US" sz="1800" b="1" kern="1200" dirty="0">
              <a:solidFill>
                <a:schemeClr val="tx1"/>
              </a:solidFill>
            </a:rPr>
            <a:t>Two Adv. Science Courses, Category 2</a:t>
          </a:r>
          <a:endParaRPr lang="en-US" sz="1800" b="1" kern="1200" dirty="0">
            <a:solidFill>
              <a:schemeClr val="tx1"/>
            </a:solidFill>
            <a:latin typeface="Calibri"/>
            <a:ea typeface="+mn-ea"/>
            <a:cs typeface="+mn-cs"/>
          </a:endParaRPr>
        </a:p>
      </dsp:txBody>
      <dsp:txXfrm>
        <a:off x="3172465" y="3397718"/>
        <a:ext cx="4118912" cy="1003567"/>
      </dsp:txXfrm>
    </dsp:sp>
    <dsp:sp modelId="{A15A907A-789A-41E9-862A-45D228D792F2}">
      <dsp:nvSpPr>
        <dsp:cNvPr id="0" name=""/>
        <dsp:cNvSpPr/>
      </dsp:nvSpPr>
      <dsp:spPr>
        <a:xfrm>
          <a:off x="6260377" y="3336778"/>
          <a:ext cx="1300961" cy="1011971"/>
        </a:xfrm>
        <a:prstGeom prst="rect">
          <a:avLst/>
        </a:prstGeom>
        <a:noFill/>
        <a:ln>
          <a:noFill/>
        </a:ln>
        <a:effectLst/>
      </dsp:spPr>
      <dsp:style>
        <a:lnRef idx="0">
          <a:scrgbClr r="0" g="0" b="0"/>
        </a:lnRef>
        <a:fillRef idx="0">
          <a:scrgbClr r="0" g="0" b="0"/>
        </a:fillRef>
        <a:effectRef idx="0">
          <a:scrgbClr r="0" g="0" b="0"/>
        </a:effectRef>
        <a:fontRef idx="minor"/>
      </dsp:style>
    </dsp:sp>
    <dsp:sp modelId="{0B91734B-CB06-4BE4-9B9A-68D76197F06E}">
      <dsp:nvSpPr>
        <dsp:cNvPr id="0" name=""/>
        <dsp:cNvSpPr/>
      </dsp:nvSpPr>
      <dsp:spPr>
        <a:xfrm>
          <a:off x="4678680" y="4648206"/>
          <a:ext cx="4218159" cy="1618189"/>
        </a:xfrm>
        <a:prstGeom prst="roundRect">
          <a:avLst>
            <a:gd name="adj" fmla="val 16670"/>
          </a:avLst>
        </a:prstGeom>
        <a:gradFill rotWithShape="0">
          <a:gsLst>
            <a:gs pos="0">
              <a:schemeClr val="accent3">
                <a:hueOff val="-3570814"/>
                <a:satOff val="12291"/>
                <a:lumOff val="-10000"/>
                <a:alphaOff val="0"/>
                <a:tint val="96000"/>
                <a:satMod val="120000"/>
                <a:lumMod val="120000"/>
              </a:schemeClr>
            </a:gs>
            <a:gs pos="100000">
              <a:schemeClr val="accent3">
                <a:hueOff val="-3570814"/>
                <a:satOff val="12291"/>
                <a:lumOff val="-1000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600"/>
            </a:spcAft>
            <a:buNone/>
          </a:pPr>
          <a:r>
            <a:rPr lang="en-US" sz="2000" b="1" kern="1200" dirty="0">
              <a:solidFill>
                <a:schemeClr val="tx1"/>
              </a:solidFill>
            </a:rPr>
            <a:t>World History or World Geography </a:t>
          </a:r>
        </a:p>
        <a:p>
          <a:pPr marL="0" lvl="0" indent="0" algn="ctr" defTabSz="889000">
            <a:lnSpc>
              <a:spcPct val="90000"/>
            </a:lnSpc>
            <a:spcBef>
              <a:spcPct val="0"/>
            </a:spcBef>
            <a:spcAft>
              <a:spcPts val="600"/>
            </a:spcAft>
            <a:buNone/>
          </a:pPr>
          <a:r>
            <a:rPr lang="en-US" sz="2000" b="1" kern="1200" dirty="0">
              <a:solidFill>
                <a:schemeClr val="tx1"/>
              </a:solidFill>
            </a:rPr>
            <a:t>US History</a:t>
          </a:r>
        </a:p>
        <a:p>
          <a:pPr marL="0" lvl="0" indent="0" algn="ctr" defTabSz="889000">
            <a:lnSpc>
              <a:spcPct val="90000"/>
            </a:lnSpc>
            <a:spcBef>
              <a:spcPct val="0"/>
            </a:spcBef>
            <a:spcAft>
              <a:spcPts val="600"/>
            </a:spcAft>
            <a:buNone/>
          </a:pPr>
          <a:r>
            <a:rPr lang="en-US" sz="2000" b="1" kern="1200" dirty="0">
              <a:solidFill>
                <a:schemeClr val="tx1"/>
              </a:solidFill>
            </a:rPr>
            <a:t>Government </a:t>
          </a:r>
        </a:p>
        <a:p>
          <a:pPr marL="0" lvl="0" indent="0" algn="ctr" defTabSz="889000">
            <a:lnSpc>
              <a:spcPct val="90000"/>
            </a:lnSpc>
            <a:spcBef>
              <a:spcPct val="0"/>
            </a:spcBef>
            <a:spcAft>
              <a:spcPts val="600"/>
            </a:spcAft>
            <a:buNone/>
          </a:pPr>
          <a:r>
            <a:rPr lang="en-US" sz="2000" b="1" kern="1200" dirty="0">
              <a:solidFill>
                <a:schemeClr val="tx1"/>
              </a:solidFill>
            </a:rPr>
            <a:t>Economics </a:t>
          </a:r>
          <a:endParaRPr lang="en-US" sz="2000" b="1" kern="1200" dirty="0">
            <a:solidFill>
              <a:schemeClr val="tx1"/>
            </a:solidFill>
            <a:latin typeface="Calibri"/>
            <a:ea typeface="+mn-ea"/>
            <a:cs typeface="+mn-cs"/>
          </a:endParaRPr>
        </a:p>
      </dsp:txBody>
      <dsp:txXfrm>
        <a:off x="4757688" y="4727214"/>
        <a:ext cx="4060143" cy="1460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33BC0-0CA2-4C5E-99B9-A133F0831403}">
      <dsp:nvSpPr>
        <dsp:cNvPr id="0" name=""/>
        <dsp:cNvSpPr/>
      </dsp:nvSpPr>
      <dsp:spPr>
        <a:xfrm rot="5400000">
          <a:off x="684445" y="1151553"/>
          <a:ext cx="499557" cy="83373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E01BF54-BD95-4857-B1B1-FC60DB90FDB3}">
      <dsp:nvSpPr>
        <dsp:cNvPr id="0" name=""/>
        <dsp:cNvSpPr/>
      </dsp:nvSpPr>
      <dsp:spPr>
        <a:xfrm>
          <a:off x="212601" y="235504"/>
          <a:ext cx="1981162" cy="1251994"/>
        </a:xfrm>
        <a:prstGeom prst="roundRect">
          <a:avLst>
            <a:gd name="adj" fmla="val 1667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cap="none" spc="0" dirty="0">
              <a:ln w="0"/>
              <a:effectLst>
                <a:outerShdw blurRad="38100" dist="19050" dir="2700000" algn="tl" rotWithShape="0">
                  <a:schemeClr val="dk1">
                    <a:alpha val="40000"/>
                  </a:schemeClr>
                </a:outerShdw>
              </a:effectLst>
            </a:rPr>
            <a:t>Languages Other Than English</a:t>
          </a:r>
        </a:p>
        <a:p>
          <a:pPr marL="0" lvl="0" indent="0" algn="ctr" defTabSz="800100">
            <a:lnSpc>
              <a:spcPct val="90000"/>
            </a:lnSpc>
            <a:spcBef>
              <a:spcPct val="0"/>
            </a:spcBef>
            <a:spcAft>
              <a:spcPts val="0"/>
            </a:spcAft>
            <a:buNone/>
          </a:pPr>
          <a:r>
            <a:rPr lang="en-US" sz="1800" b="1" kern="1200" cap="none" spc="0" baseline="0" dirty="0">
              <a:ln w="0"/>
              <a:effectLst>
                <a:outerShdw blurRad="38100" dist="19050" dir="2700000" algn="tl" rotWithShape="0">
                  <a:schemeClr val="dk1">
                    <a:alpha val="40000"/>
                  </a:schemeClr>
                </a:outerShdw>
              </a:effectLst>
              <a:latin typeface="Calibri"/>
              <a:ea typeface="+mn-ea"/>
              <a:cs typeface="+mn-cs"/>
            </a:rPr>
            <a:t>Same Language</a:t>
          </a:r>
        </a:p>
        <a:p>
          <a:pPr marL="0" lvl="0" indent="0" algn="ctr" defTabSz="800100">
            <a:lnSpc>
              <a:spcPct val="90000"/>
            </a:lnSpc>
            <a:spcBef>
              <a:spcPct val="0"/>
            </a:spcBef>
            <a:spcAft>
              <a:spcPct val="35000"/>
            </a:spcAft>
            <a:buNone/>
          </a:pPr>
          <a:r>
            <a:rPr lang="en-US" sz="1800" b="1" kern="1200" cap="none" spc="0" baseline="0" dirty="0">
              <a:ln w="0"/>
              <a:effectLst>
                <a:outerShdw blurRad="38100" dist="19050" dir="2700000" algn="tl" rotWithShape="0">
                  <a:schemeClr val="dk1">
                    <a:alpha val="40000"/>
                  </a:schemeClr>
                </a:outerShdw>
              </a:effectLst>
              <a:latin typeface="Calibri"/>
              <a:ea typeface="+mn-ea"/>
              <a:cs typeface="+mn-cs"/>
            </a:rPr>
            <a:t>2.0 Credits</a:t>
          </a:r>
        </a:p>
      </dsp:txBody>
      <dsp:txXfrm>
        <a:off x="273729" y="296632"/>
        <a:ext cx="1858906" cy="1129738"/>
      </dsp:txXfrm>
    </dsp:sp>
    <dsp:sp modelId="{C8B9AF49-EA68-4EC4-B0D8-4542F1780F87}">
      <dsp:nvSpPr>
        <dsp:cNvPr id="0" name=""/>
        <dsp:cNvSpPr/>
      </dsp:nvSpPr>
      <dsp:spPr>
        <a:xfrm>
          <a:off x="1614251" y="511199"/>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E48035-F35D-4BF4-85B1-D1E69877434E}">
      <dsp:nvSpPr>
        <dsp:cNvPr id="0" name=""/>
        <dsp:cNvSpPr/>
      </dsp:nvSpPr>
      <dsp:spPr>
        <a:xfrm rot="5400000">
          <a:off x="1543824" y="2120974"/>
          <a:ext cx="914399" cy="528934"/>
        </a:xfrm>
        <a:prstGeom prst="bentUpArrow">
          <a:avLst>
            <a:gd name="adj1" fmla="val 32840"/>
            <a:gd name="adj2" fmla="val 25000"/>
            <a:gd name="adj3" fmla="val 35780"/>
          </a:avLst>
        </a:prstGeom>
        <a:solidFill>
          <a:schemeClr val="accent1">
            <a:tint val="50000"/>
            <a:hueOff val="150505"/>
            <a:satOff val="-9911"/>
            <a:lumOff val="139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2773413-800D-46A1-B7CF-5DA3F62BC533}">
      <dsp:nvSpPr>
        <dsp:cNvPr id="0" name=""/>
        <dsp:cNvSpPr/>
      </dsp:nvSpPr>
      <dsp:spPr>
        <a:xfrm>
          <a:off x="1427663" y="1547066"/>
          <a:ext cx="2603534" cy="531580"/>
        </a:xfrm>
        <a:prstGeom prst="roundRect">
          <a:avLst>
            <a:gd name="adj" fmla="val 1667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cap="none" spc="0" baseline="0" dirty="0">
              <a:ln w="0"/>
              <a:effectLst>
                <a:outerShdw blurRad="38100" dist="19050" dir="2700000" algn="tl" rotWithShape="0">
                  <a:schemeClr val="dk1">
                    <a:alpha val="40000"/>
                  </a:schemeClr>
                </a:outerShdw>
              </a:effectLst>
              <a:latin typeface="Calibri"/>
              <a:ea typeface="+mn-ea"/>
              <a:cs typeface="+mn-cs"/>
            </a:rPr>
            <a:t>P.E. or P.E Equivalent</a:t>
          </a:r>
        </a:p>
        <a:p>
          <a:pPr marL="0" lvl="0" indent="0" algn="ctr" defTabSz="800100">
            <a:lnSpc>
              <a:spcPct val="90000"/>
            </a:lnSpc>
            <a:spcBef>
              <a:spcPct val="0"/>
            </a:spcBef>
            <a:spcAft>
              <a:spcPct val="35000"/>
            </a:spcAft>
            <a:buNone/>
          </a:pPr>
          <a:r>
            <a:rPr lang="en-US" sz="1800" b="1" kern="1200" cap="none" spc="0" baseline="0" dirty="0">
              <a:ln w="0"/>
              <a:effectLst>
                <a:outerShdw blurRad="38100" dist="19050" dir="2700000" algn="tl" rotWithShape="0">
                  <a:schemeClr val="dk1">
                    <a:alpha val="40000"/>
                  </a:schemeClr>
                </a:outerShdw>
              </a:effectLst>
              <a:latin typeface="Calibri"/>
              <a:ea typeface="+mn-ea"/>
              <a:cs typeface="+mn-cs"/>
            </a:rPr>
            <a:t>1.0 Credit</a:t>
          </a:r>
        </a:p>
      </dsp:txBody>
      <dsp:txXfrm>
        <a:off x="1453617" y="1573020"/>
        <a:ext cx="2551626" cy="479672"/>
      </dsp:txXfrm>
    </dsp:sp>
    <dsp:sp modelId="{4ADBCA73-CDD4-46AA-8213-7B627080EE7C}">
      <dsp:nvSpPr>
        <dsp:cNvPr id="0" name=""/>
        <dsp:cNvSpPr/>
      </dsp:nvSpPr>
      <dsp:spPr>
        <a:xfrm>
          <a:off x="3687403" y="476137"/>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07EA33-FBD6-4E89-8402-BB0E9D64200D}">
      <dsp:nvSpPr>
        <dsp:cNvPr id="0" name=""/>
        <dsp:cNvSpPr/>
      </dsp:nvSpPr>
      <dsp:spPr>
        <a:xfrm rot="5400000">
          <a:off x="2946406" y="3093677"/>
          <a:ext cx="638612" cy="833730"/>
        </a:xfrm>
        <a:prstGeom prst="bentUpArrow">
          <a:avLst>
            <a:gd name="adj1" fmla="val 32840"/>
            <a:gd name="adj2" fmla="val 25000"/>
            <a:gd name="adj3" fmla="val 35780"/>
          </a:avLst>
        </a:prstGeom>
        <a:solidFill>
          <a:schemeClr val="accent1">
            <a:tint val="50000"/>
            <a:hueOff val="301010"/>
            <a:satOff val="-19822"/>
            <a:lumOff val="279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3BA4F9A-6F55-419D-A05A-EB3FECEE6AD7}">
      <dsp:nvSpPr>
        <dsp:cNvPr id="0" name=""/>
        <dsp:cNvSpPr/>
      </dsp:nvSpPr>
      <dsp:spPr>
        <a:xfrm>
          <a:off x="2376869" y="2156669"/>
          <a:ext cx="2483890" cy="1050734"/>
        </a:xfrm>
        <a:prstGeom prst="roundRect">
          <a:avLst>
            <a:gd name="adj" fmla="val 16670"/>
          </a:avLst>
        </a:prstGeom>
        <a:solidFill>
          <a:schemeClr val="accent4">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cap="none" spc="0" dirty="0">
              <a:ln w="0"/>
              <a:effectLst>
                <a:outerShdw blurRad="38100" dist="19050" dir="2700000" algn="tl" rotWithShape="0">
                  <a:schemeClr val="dk1">
                    <a:alpha val="40000"/>
                  </a:schemeClr>
                </a:outerShdw>
              </a:effectLst>
            </a:rPr>
            <a:t>0.5 Health OR</a:t>
          </a:r>
        </a:p>
        <a:p>
          <a:pPr marL="0" lvl="0" indent="0" algn="ctr" defTabSz="800100">
            <a:lnSpc>
              <a:spcPct val="90000"/>
            </a:lnSpc>
            <a:spcBef>
              <a:spcPct val="0"/>
            </a:spcBef>
            <a:spcAft>
              <a:spcPts val="0"/>
            </a:spcAft>
            <a:buNone/>
          </a:pPr>
          <a:r>
            <a:rPr lang="en-US" sz="1800" b="1" kern="1200" cap="none" spc="0" dirty="0">
              <a:ln w="0"/>
              <a:effectLst>
                <a:outerShdw blurRad="38100" dist="19050" dir="2700000" algn="tl" rotWithShape="0">
                  <a:schemeClr val="dk1">
                    <a:alpha val="40000"/>
                  </a:schemeClr>
                </a:outerShdw>
              </a:effectLst>
            </a:rPr>
            <a:t>1.0 Lifetime Nutrition </a:t>
          </a:r>
        </a:p>
        <a:p>
          <a:pPr marL="0" lvl="0" indent="0" algn="ctr" defTabSz="800100">
            <a:lnSpc>
              <a:spcPct val="90000"/>
            </a:lnSpc>
            <a:spcBef>
              <a:spcPct val="0"/>
            </a:spcBef>
            <a:spcAft>
              <a:spcPts val="0"/>
            </a:spcAft>
            <a:buNone/>
          </a:pPr>
          <a:r>
            <a:rPr lang="en-US" sz="1800" b="1" kern="1200" cap="none" spc="0" dirty="0">
              <a:ln w="0"/>
              <a:effectLst>
                <a:outerShdw blurRad="38100" dist="19050" dir="2700000" algn="tl" rotWithShape="0">
                  <a:schemeClr val="dk1">
                    <a:alpha val="40000"/>
                  </a:schemeClr>
                </a:outerShdw>
              </a:effectLst>
            </a:rPr>
            <a:t>&amp; Wellness OR </a:t>
          </a:r>
        </a:p>
        <a:p>
          <a:pPr marL="0" lvl="0" indent="0" algn="ctr" defTabSz="800100">
            <a:lnSpc>
              <a:spcPct val="90000"/>
            </a:lnSpc>
            <a:spcBef>
              <a:spcPct val="0"/>
            </a:spcBef>
            <a:spcAft>
              <a:spcPct val="35000"/>
            </a:spcAft>
            <a:buNone/>
          </a:pPr>
          <a:r>
            <a:rPr lang="en-US" sz="1800" b="1" kern="1200" cap="none" spc="0" dirty="0">
              <a:ln w="0"/>
              <a:effectLst>
                <a:outerShdw blurRad="38100" dist="19050" dir="2700000" algn="tl" rotWithShape="0">
                  <a:schemeClr val="dk1">
                    <a:alpha val="40000"/>
                  </a:schemeClr>
                </a:outerShdw>
              </a:effectLst>
            </a:rPr>
            <a:t>1.0 Health Science I</a:t>
          </a:r>
          <a:endParaRPr lang="en-US" sz="1800" b="1" kern="1200" cap="none" spc="0" baseline="0" dirty="0">
            <a:ln w="0"/>
            <a:effectLst>
              <a:outerShdw blurRad="38100" dist="19050" dir="2700000" algn="tl" rotWithShape="0">
                <a:schemeClr val="dk1">
                  <a:alpha val="40000"/>
                </a:schemeClr>
              </a:outerShdw>
            </a:effectLst>
            <a:latin typeface="Calibri"/>
            <a:ea typeface="+mn-ea"/>
            <a:cs typeface="+mn-cs"/>
          </a:endParaRPr>
        </a:p>
      </dsp:txBody>
      <dsp:txXfrm>
        <a:off x="2428171" y="2207971"/>
        <a:ext cx="2381286" cy="948130"/>
      </dsp:txXfrm>
    </dsp:sp>
    <dsp:sp modelId="{C2A875F9-FC4E-451D-AC85-C26C1D1714E0}">
      <dsp:nvSpPr>
        <dsp:cNvPr id="0" name=""/>
        <dsp:cNvSpPr/>
      </dsp:nvSpPr>
      <dsp:spPr>
        <a:xfrm>
          <a:off x="4269084" y="2436157"/>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EE3173-53EC-4E36-8F3B-C18ADEC52CA6}">
      <dsp:nvSpPr>
        <dsp:cNvPr id="0" name=""/>
        <dsp:cNvSpPr/>
      </dsp:nvSpPr>
      <dsp:spPr>
        <a:xfrm rot="5400000">
          <a:off x="4035528" y="4161590"/>
          <a:ext cx="732328" cy="528926"/>
        </a:xfrm>
        <a:prstGeom prst="bentUpArrow">
          <a:avLst>
            <a:gd name="adj1" fmla="val 32840"/>
            <a:gd name="adj2" fmla="val 25000"/>
            <a:gd name="adj3" fmla="val 35780"/>
          </a:avLst>
        </a:prstGeom>
        <a:solidFill>
          <a:schemeClr val="accent1">
            <a:tint val="50000"/>
            <a:hueOff val="451514"/>
            <a:satOff val="-29733"/>
            <a:lumOff val="418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377DFD1-1947-45DB-8081-4A6B7B721DA0}">
      <dsp:nvSpPr>
        <dsp:cNvPr id="0" name=""/>
        <dsp:cNvSpPr/>
      </dsp:nvSpPr>
      <dsp:spPr>
        <a:xfrm>
          <a:off x="3755500" y="3276601"/>
          <a:ext cx="3086462" cy="861045"/>
        </a:xfrm>
        <a:prstGeom prst="roundRect">
          <a:avLst>
            <a:gd name="adj" fmla="val 16670"/>
          </a:avLst>
        </a:prstGeom>
        <a:solidFill>
          <a:schemeClr val="accent5">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cap="none" spc="0" dirty="0">
              <a:ln w="0"/>
              <a:effectLst>
                <a:outerShdw blurRad="38100" dist="19050" dir="2700000" algn="tl" rotWithShape="0">
                  <a:schemeClr val="dk1">
                    <a:alpha val="40000"/>
                  </a:schemeClr>
                </a:outerShdw>
              </a:effectLst>
            </a:rPr>
            <a:t>Communication Apps. OR</a:t>
          </a:r>
        </a:p>
        <a:p>
          <a:pPr marL="0" lvl="0" indent="0" algn="ctr" defTabSz="800100">
            <a:lnSpc>
              <a:spcPct val="90000"/>
            </a:lnSpc>
            <a:spcBef>
              <a:spcPct val="0"/>
            </a:spcBef>
            <a:spcAft>
              <a:spcPts val="0"/>
            </a:spcAft>
            <a:buNone/>
          </a:pPr>
          <a:r>
            <a:rPr lang="en-US" sz="1800" b="1" kern="1200" cap="none" spc="0" dirty="0">
              <a:ln w="0"/>
              <a:effectLst>
                <a:outerShdw blurRad="38100" dist="19050" dir="2700000" algn="tl" rotWithShape="0">
                  <a:schemeClr val="dk1">
                    <a:alpha val="40000"/>
                  </a:schemeClr>
                </a:outerShdw>
              </a:effectLst>
            </a:rPr>
            <a:t>Professional Communication</a:t>
          </a:r>
        </a:p>
        <a:p>
          <a:pPr marL="0" lvl="0" indent="0" algn="ctr" defTabSz="800100">
            <a:lnSpc>
              <a:spcPct val="90000"/>
            </a:lnSpc>
            <a:spcBef>
              <a:spcPct val="0"/>
            </a:spcBef>
            <a:spcAft>
              <a:spcPct val="35000"/>
            </a:spcAft>
            <a:buNone/>
          </a:pPr>
          <a:r>
            <a:rPr lang="en-US" sz="1800" b="1" kern="1200" cap="none" spc="0" baseline="0" dirty="0">
              <a:ln w="0"/>
              <a:effectLst>
                <a:outerShdw blurRad="38100" dist="19050" dir="2700000" algn="tl" rotWithShape="0">
                  <a:schemeClr val="dk1">
                    <a:alpha val="40000"/>
                  </a:schemeClr>
                </a:outerShdw>
              </a:effectLst>
              <a:latin typeface="Calibri"/>
              <a:ea typeface="+mn-ea"/>
              <a:cs typeface="+mn-cs"/>
            </a:rPr>
            <a:t>.5 Credits</a:t>
          </a:r>
        </a:p>
      </dsp:txBody>
      <dsp:txXfrm>
        <a:off x="3797540" y="3318641"/>
        <a:ext cx="3002382" cy="776965"/>
      </dsp:txXfrm>
    </dsp:sp>
    <dsp:sp modelId="{FED74421-9110-4136-AEE4-C0C1EADEE3C2}">
      <dsp:nvSpPr>
        <dsp:cNvPr id="0" name=""/>
        <dsp:cNvSpPr/>
      </dsp:nvSpPr>
      <dsp:spPr>
        <a:xfrm>
          <a:off x="5772106" y="3357710"/>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354868-2614-4299-9AC5-A2C5561E548B}">
      <dsp:nvSpPr>
        <dsp:cNvPr id="0" name=""/>
        <dsp:cNvSpPr/>
      </dsp:nvSpPr>
      <dsp:spPr>
        <a:xfrm rot="5400000">
          <a:off x="5068325" y="4749900"/>
          <a:ext cx="732328" cy="833730"/>
        </a:xfrm>
        <a:prstGeom prst="bentUpArrow">
          <a:avLst>
            <a:gd name="adj1" fmla="val 32840"/>
            <a:gd name="adj2" fmla="val 25000"/>
            <a:gd name="adj3" fmla="val 35780"/>
          </a:avLst>
        </a:prstGeom>
        <a:solidFill>
          <a:schemeClr val="accent1">
            <a:tint val="50000"/>
            <a:hueOff val="602019"/>
            <a:satOff val="-39644"/>
            <a:lumOff val="558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2779C44-1EA5-4617-8771-045CBD102D50}">
      <dsp:nvSpPr>
        <dsp:cNvPr id="0" name=""/>
        <dsp:cNvSpPr/>
      </dsp:nvSpPr>
      <dsp:spPr>
        <a:xfrm>
          <a:off x="4708356" y="4251346"/>
          <a:ext cx="2674618" cy="701654"/>
        </a:xfrm>
        <a:prstGeom prst="roundRect">
          <a:avLst>
            <a:gd name="adj" fmla="val 16670"/>
          </a:avLst>
        </a:prstGeom>
        <a:solidFill>
          <a:schemeClr val="accent6">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1" kern="1200" cap="none" spc="0" dirty="0">
              <a:ln w="0"/>
              <a:effectLst>
                <a:outerShdw blurRad="38100" dist="19050" dir="2700000" algn="tl" rotWithShape="0">
                  <a:schemeClr val="dk1">
                    <a:alpha val="40000"/>
                  </a:schemeClr>
                </a:outerShdw>
              </a:effectLst>
            </a:rPr>
            <a:t>Fine Arts </a:t>
          </a:r>
          <a:r>
            <a:rPr lang="en-US" sz="2000" b="1" kern="1200" cap="none" spc="0" dirty="0">
              <a:ln w="0"/>
              <a:effectLst>
                <a:outerShdw blurRad="38100" dist="19050" dir="2700000" algn="tl" rotWithShape="0">
                  <a:schemeClr val="dk1">
                    <a:alpha val="40000"/>
                  </a:schemeClr>
                </a:outerShdw>
              </a:effectLst>
              <a:latin typeface="Calibri"/>
              <a:ea typeface="+mn-ea"/>
              <a:cs typeface="+mn-cs"/>
            </a:rPr>
            <a:t>Same Genre</a:t>
          </a:r>
        </a:p>
        <a:p>
          <a:pPr marL="0" lvl="0" indent="0" algn="ctr" defTabSz="889000">
            <a:lnSpc>
              <a:spcPct val="90000"/>
            </a:lnSpc>
            <a:spcBef>
              <a:spcPct val="0"/>
            </a:spcBef>
            <a:spcAft>
              <a:spcPts val="0"/>
            </a:spcAft>
            <a:buNone/>
          </a:pPr>
          <a:r>
            <a:rPr lang="en-US" sz="2000" b="1" kern="1200" cap="none" spc="0" dirty="0">
              <a:ln w="0"/>
              <a:effectLst>
                <a:outerShdw blurRad="38100" dist="19050" dir="2700000" algn="tl" rotWithShape="0">
                  <a:schemeClr val="dk1">
                    <a:alpha val="40000"/>
                  </a:schemeClr>
                </a:outerShdw>
              </a:effectLst>
              <a:latin typeface="Calibri"/>
              <a:ea typeface="+mn-ea"/>
              <a:cs typeface="+mn-cs"/>
            </a:rPr>
            <a:t>1.0 Credit</a:t>
          </a:r>
        </a:p>
      </dsp:txBody>
      <dsp:txXfrm>
        <a:off x="4742614" y="4285604"/>
        <a:ext cx="2606102" cy="633138"/>
      </dsp:txXfrm>
    </dsp:sp>
    <dsp:sp modelId="{A15A907A-789A-41E9-862A-45D228D792F2}">
      <dsp:nvSpPr>
        <dsp:cNvPr id="0" name=""/>
        <dsp:cNvSpPr/>
      </dsp:nvSpPr>
      <dsp:spPr>
        <a:xfrm>
          <a:off x="6767919" y="4246425"/>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6FF3D5-020E-473C-B6D4-48BFC563196E}">
      <dsp:nvSpPr>
        <dsp:cNvPr id="0" name=""/>
        <dsp:cNvSpPr/>
      </dsp:nvSpPr>
      <dsp:spPr>
        <a:xfrm rot="5400000">
          <a:off x="6137446" y="5581308"/>
          <a:ext cx="575287" cy="690270"/>
        </a:xfrm>
        <a:prstGeom prst="bentUpArrow">
          <a:avLst>
            <a:gd name="adj1" fmla="val 32840"/>
            <a:gd name="adj2" fmla="val 25000"/>
            <a:gd name="adj3" fmla="val 35780"/>
          </a:avLst>
        </a:prstGeom>
        <a:solidFill>
          <a:schemeClr val="accent1">
            <a:tint val="50000"/>
            <a:hueOff val="752524"/>
            <a:satOff val="-49555"/>
            <a:lumOff val="697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B91734B-CB06-4BE4-9B9A-68D76197F06E}">
      <dsp:nvSpPr>
        <dsp:cNvPr id="0" name=""/>
        <dsp:cNvSpPr/>
      </dsp:nvSpPr>
      <dsp:spPr>
        <a:xfrm>
          <a:off x="5860470" y="5029203"/>
          <a:ext cx="2124489" cy="613549"/>
        </a:xfrm>
        <a:prstGeom prst="roundRect">
          <a:avLst>
            <a:gd name="adj" fmla="val 1667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cap="none" spc="0">
              <a:ln w="0"/>
              <a:effectLst>
                <a:outerShdw blurRad="38100" dist="19050" dir="2700000" algn="tl" rotWithShape="0">
                  <a:schemeClr val="dk1">
                    <a:alpha val="40000"/>
                  </a:schemeClr>
                </a:outerShdw>
              </a:effectLst>
            </a:rPr>
            <a:t>Technology Credit</a:t>
          </a:r>
        </a:p>
        <a:p>
          <a:pPr marL="0" lvl="0" indent="0" algn="ctr" defTabSz="800100">
            <a:lnSpc>
              <a:spcPct val="90000"/>
            </a:lnSpc>
            <a:spcBef>
              <a:spcPct val="0"/>
            </a:spcBef>
            <a:spcAft>
              <a:spcPct val="35000"/>
            </a:spcAft>
            <a:buNone/>
          </a:pPr>
          <a:r>
            <a:rPr lang="en-US" sz="1800" b="1" kern="1200" cap="none" spc="0">
              <a:ln w="0"/>
              <a:effectLst>
                <a:outerShdw blurRad="38100" dist="19050" dir="2700000" algn="tl" rotWithShape="0">
                  <a:schemeClr val="dk1">
                    <a:alpha val="40000"/>
                  </a:schemeClr>
                </a:outerShdw>
              </a:effectLst>
              <a:latin typeface="Calibri"/>
              <a:ea typeface="+mn-ea"/>
              <a:cs typeface="+mn-cs"/>
            </a:rPr>
            <a:t>1.0 Credit</a:t>
          </a:r>
          <a:endParaRPr lang="en-US" sz="1800" b="1" kern="1200" cap="none" spc="0" dirty="0">
            <a:ln w="0"/>
            <a:effectLst>
              <a:outerShdw blurRad="38100" dist="19050" dir="2700000" algn="tl" rotWithShape="0">
                <a:schemeClr val="dk1">
                  <a:alpha val="40000"/>
                </a:schemeClr>
              </a:outerShdw>
            </a:effectLst>
            <a:latin typeface="Calibri"/>
            <a:ea typeface="+mn-ea"/>
            <a:cs typeface="+mn-cs"/>
          </a:endParaRPr>
        </a:p>
      </dsp:txBody>
      <dsp:txXfrm>
        <a:off x="5890426" y="5059159"/>
        <a:ext cx="2064577" cy="553637"/>
      </dsp:txXfrm>
    </dsp:sp>
    <dsp:sp modelId="{DF08E33C-E16D-4797-A8A1-C233DB717F23}">
      <dsp:nvSpPr>
        <dsp:cNvPr id="0" name=""/>
        <dsp:cNvSpPr/>
      </dsp:nvSpPr>
      <dsp:spPr>
        <a:xfrm>
          <a:off x="7694589" y="5133477"/>
          <a:ext cx="896628" cy="69745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D258C5-E9F2-4B67-B855-B24189BAA764}">
      <dsp:nvSpPr>
        <dsp:cNvPr id="0" name=""/>
        <dsp:cNvSpPr/>
      </dsp:nvSpPr>
      <dsp:spPr>
        <a:xfrm>
          <a:off x="6841964" y="5751966"/>
          <a:ext cx="1873341" cy="588680"/>
        </a:xfrm>
        <a:prstGeom prst="roundRect">
          <a:avLst>
            <a:gd name="adj" fmla="val 1667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b="1" kern="1200" cap="none" spc="0">
              <a:ln w="0"/>
              <a:effectLst>
                <a:outerShdw blurRad="38100" dist="19050" dir="2700000" algn="tl" rotWithShape="0">
                  <a:schemeClr val="dk1">
                    <a:alpha val="40000"/>
                  </a:schemeClr>
                </a:outerShdw>
              </a:effectLst>
            </a:rPr>
            <a:t>Elective Credit</a:t>
          </a:r>
        </a:p>
        <a:p>
          <a:pPr marL="0" lvl="0" indent="0" algn="ctr" defTabSz="800100">
            <a:lnSpc>
              <a:spcPct val="90000"/>
            </a:lnSpc>
            <a:spcBef>
              <a:spcPct val="0"/>
            </a:spcBef>
            <a:spcAft>
              <a:spcPct val="35000"/>
            </a:spcAft>
            <a:buNone/>
          </a:pPr>
          <a:r>
            <a:rPr lang="en-US" sz="1800" b="1" kern="1200" cap="none" spc="0">
              <a:ln w="0"/>
              <a:effectLst>
                <a:outerShdw blurRad="38100" dist="19050" dir="2700000" algn="tl" rotWithShape="0">
                  <a:schemeClr val="dk1">
                    <a:alpha val="40000"/>
                  </a:schemeClr>
                </a:outerShdw>
              </a:effectLst>
              <a:latin typeface="Calibri"/>
              <a:ea typeface="+mn-ea"/>
              <a:cs typeface="+mn-cs"/>
            </a:rPr>
            <a:t>0.5 to 1.0 Credit</a:t>
          </a:r>
          <a:endParaRPr lang="en-US" sz="1800" b="1" kern="1200" cap="none" spc="0" dirty="0">
            <a:ln w="0"/>
            <a:effectLst>
              <a:outerShdw blurRad="38100" dist="19050" dir="2700000" algn="tl" rotWithShape="0">
                <a:schemeClr val="dk1">
                  <a:alpha val="40000"/>
                </a:schemeClr>
              </a:outerShdw>
            </a:effectLst>
            <a:latin typeface="Calibri"/>
            <a:ea typeface="+mn-ea"/>
            <a:cs typeface="+mn-cs"/>
          </a:endParaRPr>
        </a:p>
      </dsp:txBody>
      <dsp:txXfrm>
        <a:off x="6870706" y="5780708"/>
        <a:ext cx="1815857" cy="53119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1728"/>
          </a:xfrm>
          <a:prstGeom prst="rect">
            <a:avLst/>
          </a:prstGeom>
        </p:spPr>
        <p:txBody>
          <a:bodyPr vert="horz" lIns="96825" tIns="48412" rIns="96825" bIns="48412" rtlCol="0"/>
          <a:lstStyle>
            <a:lvl1pPr algn="l">
              <a:defRPr sz="1300"/>
            </a:lvl1pPr>
          </a:lstStyle>
          <a:p>
            <a:endParaRPr lang="en-US"/>
          </a:p>
        </p:txBody>
      </p:sp>
      <p:sp>
        <p:nvSpPr>
          <p:cNvPr id="3" name="Date Placeholder 2"/>
          <p:cNvSpPr>
            <a:spLocks noGrp="1"/>
          </p:cNvSpPr>
          <p:nvPr>
            <p:ph type="dt" sz="quarter" idx="1"/>
          </p:nvPr>
        </p:nvSpPr>
        <p:spPr>
          <a:xfrm>
            <a:off x="4143587" y="2"/>
            <a:ext cx="3169920" cy="481728"/>
          </a:xfrm>
          <a:prstGeom prst="rect">
            <a:avLst/>
          </a:prstGeom>
        </p:spPr>
        <p:txBody>
          <a:bodyPr vert="horz" lIns="96825" tIns="48412" rIns="96825" bIns="48412" rtlCol="0"/>
          <a:lstStyle>
            <a:lvl1pPr algn="r">
              <a:defRPr sz="1300"/>
            </a:lvl1pPr>
          </a:lstStyle>
          <a:p>
            <a:fld id="{B4327D6D-63F9-4CF7-8FCE-11AE80FF4ADC}" type="datetimeFigureOut">
              <a:rPr lang="en-US" smtClean="0"/>
              <a:pPr/>
              <a:t>1/30/2019</a:t>
            </a:fld>
            <a:endParaRPr lang="en-US"/>
          </a:p>
        </p:txBody>
      </p:sp>
      <p:sp>
        <p:nvSpPr>
          <p:cNvPr id="4" name="Footer Placeholder 3"/>
          <p:cNvSpPr>
            <a:spLocks noGrp="1"/>
          </p:cNvSpPr>
          <p:nvPr>
            <p:ph type="ftr" sz="quarter" idx="2"/>
          </p:nvPr>
        </p:nvSpPr>
        <p:spPr>
          <a:xfrm>
            <a:off x="1" y="9119476"/>
            <a:ext cx="3169920" cy="481727"/>
          </a:xfrm>
          <a:prstGeom prst="rect">
            <a:avLst/>
          </a:prstGeom>
        </p:spPr>
        <p:txBody>
          <a:bodyPr vert="horz" lIns="96825" tIns="48412" rIns="96825" bIns="48412"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1727"/>
          </a:xfrm>
          <a:prstGeom prst="rect">
            <a:avLst/>
          </a:prstGeom>
        </p:spPr>
        <p:txBody>
          <a:bodyPr vert="horz" lIns="96825" tIns="48412" rIns="96825" bIns="48412" rtlCol="0" anchor="b"/>
          <a:lstStyle>
            <a:lvl1pPr algn="r">
              <a:defRPr sz="1300"/>
            </a:lvl1pPr>
          </a:lstStyle>
          <a:p>
            <a:fld id="{6607C3B4-0691-47A2-855F-308B8190A68B}" type="slidenum">
              <a:rPr lang="en-US" smtClean="0"/>
              <a:pPr/>
              <a:t>‹#›</a:t>
            </a:fld>
            <a:endParaRPr lang="en-US"/>
          </a:p>
        </p:txBody>
      </p:sp>
    </p:spTree>
    <p:extLst>
      <p:ext uri="{BB962C8B-B14F-4D97-AF65-F5344CB8AC3E}">
        <p14:creationId xmlns:p14="http://schemas.microsoft.com/office/powerpoint/2010/main" val="3976840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825" tIns="48412" rIns="96825" bIns="4841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825" tIns="48412" rIns="96825" bIns="48412" rtlCol="0"/>
          <a:lstStyle>
            <a:lvl1pPr algn="r">
              <a:defRPr sz="1300"/>
            </a:lvl1pPr>
          </a:lstStyle>
          <a:p>
            <a:fld id="{9D7BB4BD-A5BF-43A5-BB77-340DE95FEFF1}" type="datetimeFigureOut">
              <a:rPr lang="en-US" smtClean="0"/>
              <a:pPr/>
              <a:t>1/30/2019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825" tIns="48412" rIns="96825" bIns="4841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825" tIns="48412" rIns="96825" bIns="484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3"/>
            <a:ext cx="3169920" cy="480060"/>
          </a:xfrm>
          <a:prstGeom prst="rect">
            <a:avLst/>
          </a:prstGeom>
        </p:spPr>
        <p:txBody>
          <a:bodyPr vert="horz" lIns="96825" tIns="48412" rIns="96825" bIns="4841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825" tIns="48412" rIns="96825" bIns="48412" rtlCol="0" anchor="b"/>
          <a:lstStyle>
            <a:lvl1pPr algn="r">
              <a:defRPr sz="1300"/>
            </a:lvl1pPr>
          </a:lstStyle>
          <a:p>
            <a:fld id="{6B0678B8-B35B-4333-B441-DAE26F51985B}" type="slidenum">
              <a:rPr lang="en-US" smtClean="0"/>
              <a:pPr/>
              <a:t>‹#›</a:t>
            </a:fld>
            <a:endParaRPr lang="en-US"/>
          </a:p>
        </p:txBody>
      </p:sp>
    </p:spTree>
    <p:extLst>
      <p:ext uri="{BB962C8B-B14F-4D97-AF65-F5344CB8AC3E}">
        <p14:creationId xmlns:p14="http://schemas.microsoft.com/office/powerpoint/2010/main" val="6276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47" indent="-181547">
              <a:buFont typeface="Arial" panose="020B0604020202020204" pitchFamily="34" charset="0"/>
              <a:buChar char="•"/>
            </a:pPr>
            <a:r>
              <a:rPr lang="en-US" sz="2000" b="1" dirty="0"/>
              <a:t>Welcome and introductions</a:t>
            </a:r>
          </a:p>
          <a:p>
            <a:pPr marL="181547" indent="-181547">
              <a:buFont typeface="Arial" panose="020B0604020202020204" pitchFamily="34" charset="0"/>
              <a:buChar char="•"/>
            </a:pPr>
            <a:r>
              <a:rPr lang="en-US" sz="2000" b="1" dirty="0"/>
              <a:t>Purpose of meeting</a:t>
            </a:r>
          </a:p>
          <a:p>
            <a:pPr marL="665672" lvl="1" indent="-181547">
              <a:buFont typeface="Arial" panose="020B0604020202020204" pitchFamily="34" charset="0"/>
              <a:buChar char="•"/>
            </a:pPr>
            <a:r>
              <a:rPr lang="en-US" sz="2000" b="1" dirty="0"/>
              <a:t>The presentation of HB5 graduation requirements</a:t>
            </a:r>
          </a:p>
          <a:p>
            <a:pPr marL="665672" lvl="1" indent="-181547">
              <a:buFont typeface="Arial" panose="020B0604020202020204" pitchFamily="34" charset="0"/>
              <a:buChar char="•"/>
            </a:pPr>
            <a:r>
              <a:rPr lang="en-US" sz="2000" b="1" dirty="0"/>
              <a:t>All current 8</a:t>
            </a:r>
            <a:r>
              <a:rPr lang="en-US" sz="2000" b="1" baseline="30000" dirty="0"/>
              <a:t>th</a:t>
            </a:r>
            <a:r>
              <a:rPr lang="en-US" sz="2000" b="1" dirty="0"/>
              <a:t> grade students,</a:t>
            </a:r>
            <a:r>
              <a:rPr lang="en-US" sz="2000" b="1" baseline="0" dirty="0"/>
              <a:t> parents, and their counselor </a:t>
            </a:r>
            <a:r>
              <a:rPr lang="en-US" sz="2000" b="1" dirty="0"/>
              <a:t>need to sign their endorsement declaration letters</a:t>
            </a:r>
          </a:p>
          <a:p>
            <a:pPr marL="665672" lvl="1" indent="-181547">
              <a:buFont typeface="Arial" panose="020B0604020202020204" pitchFamily="34" charset="0"/>
              <a:buChar char="•"/>
            </a:pPr>
            <a:r>
              <a:rPr lang="en-US" sz="2000" b="1" dirty="0"/>
              <a:t>EPISD graduation plan is pending Board approval May 20</a:t>
            </a:r>
          </a:p>
          <a:p>
            <a:pPr marL="665672" lvl="1" indent="-181547">
              <a:buFont typeface="Arial" panose="020B0604020202020204" pitchFamily="34" charset="0"/>
              <a:buChar char="•"/>
            </a:pPr>
            <a:endParaRPr lang="en-US" dirty="0"/>
          </a:p>
          <a:p>
            <a:pPr marL="665672" lvl="1" indent="-181547">
              <a:buFont typeface="Arial" panose="020B0604020202020204" pitchFamily="34" charset="0"/>
              <a:buChar char="•"/>
            </a:pPr>
            <a:endParaRPr lang="en-US" dirty="0"/>
          </a:p>
          <a:p>
            <a:pPr marL="665672" lvl="1" indent="-18154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1</a:t>
            </a:fld>
            <a:endParaRPr lang="en-US"/>
          </a:p>
        </p:txBody>
      </p:sp>
    </p:spTree>
    <p:extLst>
      <p:ext uri="{BB962C8B-B14F-4D97-AF65-F5344CB8AC3E}">
        <p14:creationId xmlns:p14="http://schemas.microsoft.com/office/powerpoint/2010/main" val="34603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25" y="219075"/>
            <a:ext cx="6161088" cy="4621213"/>
          </a:xfrm>
        </p:spPr>
      </p:sp>
      <p:sp>
        <p:nvSpPr>
          <p:cNvPr id="3" name="Notes Placeholder 2"/>
          <p:cNvSpPr>
            <a:spLocks noGrp="1"/>
          </p:cNvSpPr>
          <p:nvPr>
            <p:ph type="body" idx="1"/>
          </p:nvPr>
        </p:nvSpPr>
        <p:spPr>
          <a:xfrm>
            <a:off x="731520" y="4940617"/>
            <a:ext cx="5852160" cy="4340543"/>
          </a:xfrm>
        </p:spPr>
        <p:txBody>
          <a:bodyPr/>
          <a:lstStyle/>
          <a:p>
            <a:r>
              <a:rPr lang="en-US" sz="1900" b="1" dirty="0">
                <a:solidFill>
                  <a:schemeClr val="tx2">
                    <a:lumMod val="60000"/>
                    <a:lumOff val="40000"/>
                  </a:schemeClr>
                </a:solidFill>
              </a:rPr>
              <a:t>A student may earn a public services endorsement by completing EPISD foundation and general endorsement requirements and:</a:t>
            </a:r>
          </a:p>
          <a:p>
            <a:pPr marL="810004" lvl="1" indent="-487831">
              <a:buFont typeface="+mj-lt"/>
              <a:buAutoNum type="alphaUcPeriod"/>
            </a:pPr>
            <a:r>
              <a:rPr lang="en-US" sz="1500" dirty="0">
                <a:solidFill>
                  <a:schemeClr val="tx2">
                    <a:lumMod val="60000"/>
                    <a:lumOff val="40000"/>
                  </a:schemeClr>
                </a:solidFill>
              </a:rPr>
              <a:t>A coherent sequence courses for four or more credits in CTE that consists of at least two courses in the same career cluster including at least one advanced CTE course which includes any course that is the third or higher course in a sequence. The courses may be selected from courses in all CTE career clusters or CTE innovative courses.  The final course in the sequence must be selected from one of the following CTE career clusters:</a:t>
            </a:r>
          </a:p>
          <a:p>
            <a:pPr lvl="2"/>
            <a:r>
              <a:rPr lang="en-US" sz="1500" dirty="0">
                <a:solidFill>
                  <a:schemeClr val="tx2">
                    <a:lumMod val="60000"/>
                    <a:lumOff val="40000"/>
                  </a:schemeClr>
                </a:solidFill>
              </a:rPr>
              <a:t>Education and Training</a:t>
            </a:r>
          </a:p>
          <a:p>
            <a:pPr lvl="2"/>
            <a:r>
              <a:rPr lang="en-US" sz="1500" dirty="0">
                <a:solidFill>
                  <a:schemeClr val="tx2">
                    <a:lumMod val="60000"/>
                    <a:lumOff val="40000"/>
                  </a:schemeClr>
                </a:solidFill>
              </a:rPr>
              <a:t>Government &amp; Public Administration</a:t>
            </a:r>
          </a:p>
          <a:p>
            <a:pPr lvl="2"/>
            <a:r>
              <a:rPr lang="en-US" sz="1500" dirty="0">
                <a:solidFill>
                  <a:schemeClr val="tx2">
                    <a:lumMod val="60000"/>
                    <a:lumOff val="40000"/>
                  </a:schemeClr>
                </a:solidFill>
              </a:rPr>
              <a:t>Health Science</a:t>
            </a:r>
          </a:p>
          <a:p>
            <a:pPr lvl="2"/>
            <a:r>
              <a:rPr lang="en-US" sz="1500" dirty="0">
                <a:solidFill>
                  <a:schemeClr val="tx2">
                    <a:lumMod val="60000"/>
                    <a:lumOff val="40000"/>
                  </a:schemeClr>
                </a:solidFill>
              </a:rPr>
              <a:t>Human Services</a:t>
            </a:r>
          </a:p>
          <a:p>
            <a:pPr lvl="2"/>
            <a:r>
              <a:rPr lang="en-US" sz="1500" dirty="0">
                <a:solidFill>
                  <a:schemeClr val="tx2">
                    <a:lumMod val="60000"/>
                    <a:lumOff val="40000"/>
                  </a:schemeClr>
                </a:solidFill>
              </a:rPr>
              <a:t>Law, Public Safety, Corrections &amp; Security</a:t>
            </a:r>
          </a:p>
          <a:p>
            <a:pPr lvl="1">
              <a:buFont typeface="+mj-lt"/>
              <a:buAutoNum type="alphaUcPeriod"/>
            </a:pPr>
            <a:r>
              <a:rPr lang="en-US" sz="1500" dirty="0">
                <a:solidFill>
                  <a:schemeClr val="tx2">
                    <a:lumMod val="60000"/>
                    <a:lumOff val="40000"/>
                  </a:schemeClr>
                </a:solidFill>
              </a:rPr>
              <a:t>Four Courses in Junior Reserve Officer Training Corps (JROTC)</a:t>
            </a:r>
          </a:p>
          <a:p>
            <a:endParaRPr lang="en-US" dirty="0"/>
          </a:p>
        </p:txBody>
      </p:sp>
      <p:sp>
        <p:nvSpPr>
          <p:cNvPr id="4" name="Slide Number Placeholder 3"/>
          <p:cNvSpPr>
            <a:spLocks noGrp="1"/>
          </p:cNvSpPr>
          <p:nvPr>
            <p:ph type="sldNum" sz="quarter" idx="10"/>
          </p:nvPr>
        </p:nvSpPr>
        <p:spPr/>
        <p:txBody>
          <a:bodyPr/>
          <a:lstStyle/>
          <a:p>
            <a:fld id="{944D4E94-9505-4A9D-A925-0E0CB34406AA}" type="slidenum">
              <a:rPr lang="en-US" smtClean="0"/>
              <a:pPr/>
              <a:t>10</a:t>
            </a:fld>
            <a:endParaRPr lang="en-US"/>
          </a:p>
        </p:txBody>
      </p:sp>
    </p:spTree>
    <p:extLst>
      <p:ext uri="{BB962C8B-B14F-4D97-AF65-F5344CB8AC3E}">
        <p14:creationId xmlns:p14="http://schemas.microsoft.com/office/powerpoint/2010/main" val="384100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D4E94-9505-4A9D-A925-0E0CB34406AA}" type="slidenum">
              <a:rPr lang="en-US" smtClean="0"/>
              <a:pPr/>
              <a:t>11</a:t>
            </a:fld>
            <a:endParaRPr lang="en-US"/>
          </a:p>
        </p:txBody>
      </p:sp>
    </p:spTree>
    <p:extLst>
      <p:ext uri="{BB962C8B-B14F-4D97-AF65-F5344CB8AC3E}">
        <p14:creationId xmlns:p14="http://schemas.microsoft.com/office/powerpoint/2010/main" val="256349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0678B8-B35B-4333-B441-DAE26F51985B}" type="slidenum">
              <a:rPr lang="en-US" smtClean="0"/>
              <a:pPr/>
              <a:t>12</a:t>
            </a:fld>
            <a:endParaRPr lang="en-US"/>
          </a:p>
        </p:txBody>
      </p:sp>
    </p:spTree>
    <p:extLst>
      <p:ext uri="{BB962C8B-B14F-4D97-AF65-F5344CB8AC3E}">
        <p14:creationId xmlns:p14="http://schemas.microsoft.com/office/powerpoint/2010/main" val="219339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13</a:t>
            </a:fld>
            <a:endParaRPr lang="en-US"/>
          </a:p>
        </p:txBody>
      </p:sp>
    </p:spTree>
    <p:extLst>
      <p:ext uri="{BB962C8B-B14F-4D97-AF65-F5344CB8AC3E}">
        <p14:creationId xmlns:p14="http://schemas.microsoft.com/office/powerpoint/2010/main" val="80225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2</a:t>
            </a:fld>
            <a:endParaRPr lang="en-US"/>
          </a:p>
        </p:txBody>
      </p:sp>
    </p:spTree>
    <p:extLst>
      <p:ext uri="{BB962C8B-B14F-4D97-AF65-F5344CB8AC3E}">
        <p14:creationId xmlns:p14="http://schemas.microsoft.com/office/powerpoint/2010/main" val="402516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3</a:t>
            </a:fld>
            <a:endParaRPr lang="en-US"/>
          </a:p>
        </p:txBody>
      </p:sp>
    </p:spTree>
    <p:extLst>
      <p:ext uri="{BB962C8B-B14F-4D97-AF65-F5344CB8AC3E}">
        <p14:creationId xmlns:p14="http://schemas.microsoft.com/office/powerpoint/2010/main" val="135662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4</a:t>
            </a:fld>
            <a:endParaRPr lang="en-US"/>
          </a:p>
        </p:txBody>
      </p:sp>
    </p:spTree>
    <p:extLst>
      <p:ext uri="{BB962C8B-B14F-4D97-AF65-F5344CB8AC3E}">
        <p14:creationId xmlns:p14="http://schemas.microsoft.com/office/powerpoint/2010/main" val="258550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5</a:t>
            </a:fld>
            <a:endParaRPr lang="en-US"/>
          </a:p>
        </p:txBody>
      </p:sp>
    </p:spTree>
    <p:extLst>
      <p:ext uri="{BB962C8B-B14F-4D97-AF65-F5344CB8AC3E}">
        <p14:creationId xmlns:p14="http://schemas.microsoft.com/office/powerpoint/2010/main" val="145258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advanced</a:t>
            </a:r>
            <a:r>
              <a:rPr lang="en-US" baseline="0" dirty="0"/>
              <a:t> </a:t>
            </a:r>
            <a:r>
              <a:rPr lang="en-US" dirty="0"/>
              <a:t>math courses require Algebra</a:t>
            </a:r>
            <a:r>
              <a:rPr lang="en-US" baseline="0" dirty="0"/>
              <a:t> II as a prerequisite </a:t>
            </a:r>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6</a:t>
            </a:fld>
            <a:endParaRPr lang="en-US"/>
          </a:p>
        </p:txBody>
      </p:sp>
    </p:spTree>
    <p:extLst>
      <p:ext uri="{BB962C8B-B14F-4D97-AF65-F5344CB8AC3E}">
        <p14:creationId xmlns:p14="http://schemas.microsoft.com/office/powerpoint/2010/main" val="170401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66675"/>
            <a:ext cx="6229350" cy="4672013"/>
          </a:xfrm>
        </p:spPr>
      </p:sp>
      <p:sp>
        <p:nvSpPr>
          <p:cNvPr id="4" name="Slide Number Placeholder 3"/>
          <p:cNvSpPr>
            <a:spLocks noGrp="1"/>
          </p:cNvSpPr>
          <p:nvPr>
            <p:ph type="sldNum" sz="quarter" idx="10"/>
          </p:nvPr>
        </p:nvSpPr>
        <p:spPr/>
        <p:txBody>
          <a:bodyPr/>
          <a:lstStyle/>
          <a:p>
            <a:fld id="{944D4E94-9505-4A9D-A925-0E0CB34406AA}" type="slidenum">
              <a:rPr lang="en-US" smtClean="0"/>
              <a:pPr/>
              <a:t>7</a:t>
            </a:fld>
            <a:endParaRPr lang="en-US"/>
          </a:p>
        </p:txBody>
      </p:sp>
    </p:spTree>
    <p:extLst>
      <p:ext uri="{BB962C8B-B14F-4D97-AF65-F5344CB8AC3E}">
        <p14:creationId xmlns:p14="http://schemas.microsoft.com/office/powerpoint/2010/main" val="323845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4D4E94-9505-4A9D-A925-0E0CB34406AA}" type="slidenum">
              <a:rPr lang="en-US" smtClean="0"/>
              <a:pPr/>
              <a:t>8</a:t>
            </a:fld>
            <a:endParaRPr lang="en-US"/>
          </a:p>
        </p:txBody>
      </p:sp>
    </p:spTree>
    <p:extLst>
      <p:ext uri="{BB962C8B-B14F-4D97-AF65-F5344CB8AC3E}">
        <p14:creationId xmlns:p14="http://schemas.microsoft.com/office/powerpoint/2010/main" val="1598029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D4E94-9505-4A9D-A925-0E0CB34406AA}" type="slidenum">
              <a:rPr lang="en-US" smtClean="0"/>
              <a:pPr/>
              <a:t>9</a:t>
            </a:fld>
            <a:endParaRPr lang="en-US"/>
          </a:p>
        </p:txBody>
      </p:sp>
    </p:spTree>
    <p:extLst>
      <p:ext uri="{BB962C8B-B14F-4D97-AF65-F5344CB8AC3E}">
        <p14:creationId xmlns:p14="http://schemas.microsoft.com/office/powerpoint/2010/main" val="233104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628" t="-25" r="6944" b="-1087"/>
          <a:stretch/>
        </p:blipFill>
        <p:spPr>
          <a:xfrm>
            <a:off x="-24958" y="-7716"/>
            <a:ext cx="9144000" cy="7010400"/>
          </a:xfrm>
          <a:prstGeom prst="rect">
            <a:avLst/>
          </a:prstGeom>
        </p:spPr>
      </p:pic>
      <p:sp>
        <p:nvSpPr>
          <p:cNvPr id="3" name="Subtitle 2"/>
          <p:cNvSpPr>
            <a:spLocks noGrp="1"/>
          </p:cNvSpPr>
          <p:nvPr>
            <p:ph type="subTitle" idx="4294967295"/>
          </p:nvPr>
        </p:nvSpPr>
        <p:spPr>
          <a:xfrm>
            <a:off x="-9525" y="4800600"/>
            <a:ext cx="6400800" cy="1295400"/>
          </a:xfrm>
          <a:prstGeom prst="rect">
            <a:avLst/>
          </a:prstGeom>
        </p:spPr>
        <p:txBody>
          <a:bodyPr>
            <a:normAutofit/>
          </a:bodyPr>
          <a:lstStyle/>
          <a:p>
            <a:pPr marL="0" indent="0">
              <a:buNone/>
            </a:pPr>
            <a:r>
              <a:rPr lang="en-US" sz="7200" b="1" dirty="0">
                <a:ln w="6600">
                  <a:solidFill>
                    <a:schemeClr val="accent2"/>
                  </a:solidFill>
                  <a:prstDash val="solid"/>
                </a:ln>
                <a:effectLst>
                  <a:outerShdw dist="38100" dir="2700000" algn="tl" rotWithShape="0">
                    <a:schemeClr val="accent2"/>
                  </a:outerShdw>
                </a:effectLst>
                <a:latin typeface="+mj-lt"/>
                <a:ea typeface="+mj-ea"/>
                <a:cs typeface="+mj-cs"/>
              </a:rPr>
              <a:t>House Bill 5</a:t>
            </a:r>
          </a:p>
          <a:p>
            <a:endParaRPr lang="en-US" dirty="0"/>
          </a:p>
        </p:txBody>
      </p:sp>
      <p:sp>
        <p:nvSpPr>
          <p:cNvPr id="2" name="Title 1"/>
          <p:cNvSpPr>
            <a:spLocks noGrp="1"/>
          </p:cNvSpPr>
          <p:nvPr>
            <p:ph type="ctrTitle" idx="4294967295"/>
          </p:nvPr>
        </p:nvSpPr>
        <p:spPr>
          <a:xfrm>
            <a:off x="0" y="2667000"/>
            <a:ext cx="5638800" cy="2133600"/>
          </a:xfrm>
          <a:prstGeom prst="rect">
            <a:avLst/>
          </a:prstGeom>
        </p:spPr>
        <p:txBody>
          <a:bodyPr>
            <a:noAutofit/>
          </a:bodyPr>
          <a:lstStyle/>
          <a:p>
            <a:r>
              <a:rPr lang="en-US" sz="6600" b="1" dirty="0">
                <a:ln w="6600">
                  <a:solidFill>
                    <a:schemeClr val="accent2"/>
                  </a:solidFill>
                  <a:prstDash val="solid"/>
                </a:ln>
                <a:effectLst>
                  <a:outerShdw dist="38100" dir="2700000" algn="tl" rotWithShape="0">
                    <a:schemeClr val="accent2"/>
                  </a:outerShdw>
                </a:effectLst>
              </a:rPr>
              <a:t>Graduation </a:t>
            </a:r>
            <a:br>
              <a:rPr lang="en-US" sz="6600" b="1" dirty="0">
                <a:ln w="6600">
                  <a:solidFill>
                    <a:schemeClr val="accent2"/>
                  </a:solidFill>
                  <a:prstDash val="solid"/>
                </a:ln>
                <a:effectLst>
                  <a:outerShdw dist="38100" dir="2700000" algn="tl" rotWithShape="0">
                    <a:schemeClr val="accent2"/>
                  </a:outerShdw>
                </a:effectLst>
              </a:rPr>
            </a:br>
            <a:r>
              <a:rPr lang="en-US" sz="6600" b="1" dirty="0">
                <a:ln w="6600">
                  <a:solidFill>
                    <a:schemeClr val="accent2"/>
                  </a:solidFill>
                  <a:prstDash val="solid"/>
                </a:ln>
                <a:effectLst>
                  <a:outerShdw dist="38100" dir="2700000" algn="tl" rotWithShape="0">
                    <a:schemeClr val="accent2"/>
                  </a:outerShdw>
                </a:effectLst>
              </a:rPr>
              <a:t>Requirements</a:t>
            </a:r>
            <a:br>
              <a:rPr lang="en-US" sz="6600" b="1" dirty="0">
                <a:ln w="6600">
                  <a:solidFill>
                    <a:schemeClr val="accent2"/>
                  </a:solidFill>
                  <a:prstDash val="solid"/>
                </a:ln>
                <a:effectLst>
                  <a:outerShdw dist="38100" dir="2700000" algn="tl" rotWithShape="0">
                    <a:schemeClr val="accent2"/>
                  </a:outerShdw>
                </a:effectLst>
              </a:rPr>
            </a:br>
            <a:endParaRPr lang="en-US" sz="2800" b="1" dirty="0">
              <a:ln w="6600">
                <a:solidFill>
                  <a:schemeClr val="accent2"/>
                </a:solidFill>
                <a:prstDash val="solid"/>
              </a:ln>
              <a:effectLst>
                <a:outerShdw dist="38100" dir="2700000" algn="tl" rotWithShape="0">
                  <a:schemeClr val="accent2"/>
                </a:outerShdw>
              </a:effectLst>
            </a:endParaRPr>
          </a:p>
        </p:txBody>
      </p:sp>
      <p:sp>
        <p:nvSpPr>
          <p:cNvPr id="5" name="TextBox 4"/>
          <p:cNvSpPr txBox="1"/>
          <p:nvPr/>
        </p:nvSpPr>
        <p:spPr>
          <a:xfrm>
            <a:off x="0" y="-157699"/>
            <a:ext cx="9180095" cy="2554545"/>
          </a:xfrm>
          <a:prstGeom prst="rect">
            <a:avLst/>
          </a:prstGeom>
          <a:noFill/>
        </p:spPr>
        <p:txBody>
          <a:bodyPr wrap="square" rtlCol="0">
            <a:spAutoFit/>
          </a:bodyPr>
          <a:lstStyle/>
          <a:p>
            <a:r>
              <a:rPr lang="en-US" sz="8000" b="1" dirty="0">
                <a:ln w="6600">
                  <a:solidFill>
                    <a:schemeClr val="accent2"/>
                  </a:solidFill>
                  <a:prstDash val="solid"/>
                </a:ln>
                <a:effectLst>
                  <a:outerShdw dist="38100" dir="2700000" algn="tl" rotWithShape="0">
                    <a:schemeClr val="accent2"/>
                  </a:outerShdw>
                </a:effectLst>
              </a:rPr>
              <a:t>El Paso Independent School District</a:t>
            </a:r>
            <a:endParaRPr lang="en-US" sz="8000"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553200" y="5290654"/>
            <a:ext cx="2138723" cy="1272129"/>
          </a:xfrm>
          <a:prstGeom prst="rect">
            <a:avLst/>
          </a:prstGeom>
        </p:spPr>
      </p:pic>
    </p:spTree>
    <p:extLst>
      <p:ext uri="{BB962C8B-B14F-4D97-AF65-F5344CB8AC3E}">
        <p14:creationId xmlns:p14="http://schemas.microsoft.com/office/powerpoint/2010/main" val="118859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70" y="-8447"/>
            <a:ext cx="9150495"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23659" y="373135"/>
            <a:ext cx="7315200" cy="646331"/>
          </a:xfrm>
          <a:prstGeom prst="rect">
            <a:avLst/>
          </a:prstGeom>
          <a:gradFill flip="none" rotWithShape="1">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b="1"/>
            </a:lvl1pPr>
          </a:lstStyle>
          <a:p>
            <a:r>
              <a:rPr lang="en-US" dirty="0"/>
              <a:t>PUBLIC SERVICES ENDORSEMENT OPTIONS</a:t>
            </a:r>
          </a:p>
          <a:p>
            <a:r>
              <a:rPr lang="en-US" dirty="0"/>
              <a:t>Foundation (22 Credits) + Endorsement (4.0 Credits) = 26 Credits</a:t>
            </a:r>
          </a:p>
        </p:txBody>
      </p:sp>
      <p:sp>
        <p:nvSpPr>
          <p:cNvPr id="7" name="TextBox 6"/>
          <p:cNvSpPr txBox="1"/>
          <p:nvPr/>
        </p:nvSpPr>
        <p:spPr>
          <a:xfrm>
            <a:off x="4693920" y="1563469"/>
            <a:ext cx="4221480" cy="646331"/>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2000" b="1"/>
            </a:lvl1pPr>
          </a:lstStyle>
          <a:p>
            <a:r>
              <a:rPr lang="en-US" dirty="0"/>
              <a:t>Academic</a:t>
            </a:r>
          </a:p>
          <a:p>
            <a:r>
              <a:rPr lang="en-US" dirty="0"/>
              <a:t>Distinguished Level of Achievement</a:t>
            </a:r>
          </a:p>
        </p:txBody>
      </p:sp>
      <p:sp>
        <p:nvSpPr>
          <p:cNvPr id="8" name="TextBox 7"/>
          <p:cNvSpPr txBox="1"/>
          <p:nvPr/>
        </p:nvSpPr>
        <p:spPr>
          <a:xfrm>
            <a:off x="381000" y="1595820"/>
            <a:ext cx="4191000" cy="69018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2000" b="1"/>
            </a:lvl1pPr>
          </a:lstStyle>
          <a:p>
            <a:r>
              <a:rPr lang="en-US" dirty="0"/>
              <a:t>Career &amp; Technical Education</a:t>
            </a:r>
          </a:p>
          <a:p>
            <a:r>
              <a:rPr lang="en-US" dirty="0"/>
              <a:t>Distinguished Level of Achievement</a:t>
            </a:r>
          </a:p>
        </p:txBody>
      </p:sp>
      <p:sp>
        <p:nvSpPr>
          <p:cNvPr id="9" name="TextBox 8"/>
          <p:cNvSpPr txBox="1">
            <a:spLocks/>
          </p:cNvSpPr>
          <p:nvPr/>
        </p:nvSpPr>
        <p:spPr>
          <a:xfrm>
            <a:off x="1630681" y="2734753"/>
            <a:ext cx="1463040" cy="137160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(A)</a:t>
            </a:r>
          </a:p>
          <a:p>
            <a:r>
              <a:rPr lang="en-US" dirty="0"/>
              <a:t>CAREER &amp; TECHNICAL EDUCATION</a:t>
            </a:r>
          </a:p>
          <a:p>
            <a:r>
              <a:rPr lang="en-US" dirty="0"/>
              <a:t>EPISD Foundation And</a:t>
            </a:r>
          </a:p>
        </p:txBody>
      </p:sp>
      <p:sp>
        <p:nvSpPr>
          <p:cNvPr id="12" name="TextBox 11"/>
          <p:cNvSpPr txBox="1">
            <a:spLocks/>
          </p:cNvSpPr>
          <p:nvPr/>
        </p:nvSpPr>
        <p:spPr>
          <a:xfrm>
            <a:off x="5257801" y="2592686"/>
            <a:ext cx="3109658" cy="137160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200" dirty="0"/>
              <a:t>Endorsement (B)</a:t>
            </a:r>
          </a:p>
          <a:p>
            <a:pPr algn="ctr"/>
            <a:r>
              <a:rPr lang="en-US" sz="1400" b="1" dirty="0"/>
              <a:t>Junior Reserve Officer Training Corps (JROTC)	</a:t>
            </a:r>
          </a:p>
          <a:p>
            <a:pPr algn="ctr"/>
            <a:endParaRPr lang="en-US" sz="400" b="1" dirty="0"/>
          </a:p>
          <a:p>
            <a:pPr algn="ctr"/>
            <a:r>
              <a:rPr lang="en-US" sz="1400" dirty="0"/>
              <a:t>EPISD Foundation</a:t>
            </a:r>
          </a:p>
          <a:p>
            <a:pPr algn="ctr"/>
            <a:r>
              <a:rPr lang="en-US" sz="1400" dirty="0"/>
              <a:t>And</a:t>
            </a:r>
          </a:p>
          <a:p>
            <a:pPr algn="ctr"/>
            <a:endParaRPr lang="en-US" sz="1400" b="1" dirty="0"/>
          </a:p>
          <a:p>
            <a:pPr algn="ctr"/>
            <a:endParaRPr lang="en-US" sz="1400" b="1" dirty="0"/>
          </a:p>
        </p:txBody>
      </p:sp>
      <p:cxnSp>
        <p:nvCxnSpPr>
          <p:cNvPr id="17" name="Elbow Connector 16"/>
          <p:cNvCxnSpPr>
            <a:stCxn id="6" idx="2"/>
            <a:endCxn id="8" idx="0"/>
          </p:cNvCxnSpPr>
          <p:nvPr/>
        </p:nvCxnSpPr>
        <p:spPr>
          <a:xfrm rot="5400000">
            <a:off x="3190703" y="305264"/>
            <a:ext cx="576354" cy="2004759"/>
          </a:xfrm>
          <a:prstGeom prst="bentConnector3">
            <a:avLst>
              <a:gd name="adj1" fmla="val 50000"/>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038600" y="1309878"/>
            <a:ext cx="2675938" cy="262058"/>
          </a:xfrm>
          <a:prstGeom prst="bentConnector3">
            <a:avLst>
              <a:gd name="adj1" fmla="val 100297"/>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285749" y="4325183"/>
            <a:ext cx="4895851" cy="245661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1750" cap="rnd" cmpd="sng">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600"/>
            </a:lvl1pPr>
          </a:lstStyle>
          <a:p>
            <a:r>
              <a:rPr lang="en-US" sz="1400" dirty="0"/>
              <a:t>A coherent sequence of courses for 4 or more credits in CTE that consists of at least 2 courses in the same career cluster including at least one advanced CTE course which includes any course that is the third or higher course in a sequence. That final course must be from one of the following clusters:</a:t>
            </a:r>
          </a:p>
          <a:p>
            <a:r>
              <a:rPr lang="en-US" sz="1400" dirty="0"/>
              <a:t>The final course must be from one of the Following clusters:  Education &amp; Training, Government and Public Administration, Health Science, Human Services, Law, Public Safety, Corrections, and Security </a:t>
            </a:r>
          </a:p>
          <a:p>
            <a:endParaRPr lang="en-US" sz="800" dirty="0"/>
          </a:p>
          <a:p>
            <a:pPr algn="ctr"/>
            <a:r>
              <a:rPr lang="en-US" b="1" dirty="0"/>
              <a:t>4.0 Credits</a:t>
            </a:r>
            <a:r>
              <a:rPr lang="en-US" dirty="0"/>
              <a:t>	</a:t>
            </a:r>
          </a:p>
          <a:p>
            <a:r>
              <a:rPr lang="en-US" dirty="0"/>
              <a:t>	</a:t>
            </a:r>
          </a:p>
          <a:p>
            <a:endParaRPr lang="en-US" dirty="0"/>
          </a:p>
        </p:txBody>
      </p:sp>
      <p:sp>
        <p:nvSpPr>
          <p:cNvPr id="30" name="TextBox 29"/>
          <p:cNvSpPr txBox="1">
            <a:spLocks/>
          </p:cNvSpPr>
          <p:nvPr/>
        </p:nvSpPr>
        <p:spPr>
          <a:xfrm>
            <a:off x="5791199" y="4191000"/>
            <a:ext cx="2347659" cy="22860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1750" cap="rnd" cmpd="sng">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600" dirty="0"/>
              <a:t>Four credits in the Junior Reserve Officer Training Corps (JROTC) and one additional elective credit 4.0 Credits</a:t>
            </a:r>
            <a:endParaRPr lang="en-US" sz="1600" b="1" dirty="0"/>
          </a:p>
          <a:p>
            <a:pPr algn="ctr"/>
            <a:r>
              <a:rPr lang="en-US" sz="1600" b="1" dirty="0"/>
              <a:t>4.0 Credits</a:t>
            </a:r>
          </a:p>
        </p:txBody>
      </p:sp>
      <p:cxnSp>
        <p:nvCxnSpPr>
          <p:cNvPr id="33" name="Elbow Connector 32"/>
          <p:cNvCxnSpPr>
            <a:endCxn id="9" idx="0"/>
          </p:cNvCxnSpPr>
          <p:nvPr/>
        </p:nvCxnSpPr>
        <p:spPr>
          <a:xfrm rot="5400000">
            <a:off x="2137827" y="2510377"/>
            <a:ext cx="448751" cy="1"/>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9" idx="2"/>
          </p:cNvCxnSpPr>
          <p:nvPr/>
        </p:nvCxnSpPr>
        <p:spPr>
          <a:xfrm>
            <a:off x="2362201" y="4106353"/>
            <a:ext cx="0" cy="2188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p:nvPr/>
        </p:nvCxnSpPr>
        <p:spPr>
          <a:xfrm>
            <a:off x="6797390" y="3964286"/>
            <a:ext cx="7270" cy="226714"/>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6714538" y="2207913"/>
            <a:ext cx="0" cy="382887"/>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79881" y="374528"/>
            <a:ext cx="1317956" cy="1289876"/>
          </a:xfrm>
          <a:prstGeom prst="rect">
            <a:avLst/>
          </a:prstGeom>
        </p:spPr>
      </p:pic>
    </p:spTree>
    <p:extLst>
      <p:ext uri="{BB962C8B-B14F-4D97-AF65-F5344CB8AC3E}">
        <p14:creationId xmlns:p14="http://schemas.microsoft.com/office/powerpoint/2010/main" val="306148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721"/>
            <a:ext cx="9296400"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91721" y="121830"/>
            <a:ext cx="7315200" cy="646331"/>
          </a:xfrm>
          <a:prstGeom prst="rect">
            <a:avLst/>
          </a:prstGeom>
          <a:gradFill>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w="31750" cap="rnd">
            <a:noFill/>
            <a:beve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b="1" dirty="0"/>
              <a:t>MULTIDISCIPLINARY ENDORSEMENT OPTIONS</a:t>
            </a:r>
          </a:p>
          <a:p>
            <a:r>
              <a:rPr lang="en-US" dirty="0"/>
              <a:t>Foundation (22 Credits) + Endorsement (4.0 Credits) = 26 Credits</a:t>
            </a:r>
          </a:p>
        </p:txBody>
      </p:sp>
      <p:sp>
        <p:nvSpPr>
          <p:cNvPr id="7" name="TextBox 6"/>
          <p:cNvSpPr txBox="1"/>
          <p:nvPr/>
        </p:nvSpPr>
        <p:spPr>
          <a:xfrm>
            <a:off x="4075722" y="1233267"/>
            <a:ext cx="3657600" cy="646331"/>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31750" cap="rnd">
            <a:noFill/>
            <a:beve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p>
            <a:pPr algn="ctr"/>
            <a:r>
              <a:rPr lang="en-US" sz="2000" b="1" dirty="0"/>
              <a:t>Academic</a:t>
            </a:r>
            <a:endParaRPr lang="en-US" sz="2400" b="1" dirty="0"/>
          </a:p>
          <a:p>
            <a:pPr algn="ctr"/>
            <a:r>
              <a:rPr lang="en-US" sz="1600" b="1" dirty="0"/>
              <a:t>Distinguished Level of Achievement</a:t>
            </a:r>
          </a:p>
        </p:txBody>
      </p:sp>
      <p:sp>
        <p:nvSpPr>
          <p:cNvPr id="8" name="TextBox 7"/>
          <p:cNvSpPr txBox="1"/>
          <p:nvPr/>
        </p:nvSpPr>
        <p:spPr>
          <a:xfrm>
            <a:off x="152985" y="1219200"/>
            <a:ext cx="3504615" cy="646331"/>
          </a:xfrm>
          <a:prstGeom prst="rect">
            <a:avLst/>
          </a:prstGeom>
          <a:gradFill>
            <a:gsLst>
              <a:gs pos="0">
                <a:schemeClr val="accent3">
                  <a:lumMod val="40000"/>
                  <a:lumOff val="6000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w="31750" cap="rnd">
            <a:noFill/>
            <a:beve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oAutofit/>
          </a:bodyPr>
          <a:lstStyle/>
          <a:p>
            <a:pPr algn="ctr"/>
            <a:r>
              <a:rPr lang="en-US" sz="2000" b="1" dirty="0"/>
              <a:t>Career &amp; Technical Education</a:t>
            </a:r>
          </a:p>
          <a:p>
            <a:pPr algn="ctr"/>
            <a:r>
              <a:rPr lang="en-US" sz="1600" b="1" dirty="0"/>
              <a:t>Distinguished Level of Achievement</a:t>
            </a:r>
            <a:endParaRPr lang="en-US" sz="2000" b="1" dirty="0"/>
          </a:p>
        </p:txBody>
      </p:sp>
      <p:cxnSp>
        <p:nvCxnSpPr>
          <p:cNvPr id="22" name="Elbow Connector 21"/>
          <p:cNvCxnSpPr/>
          <p:nvPr/>
        </p:nvCxnSpPr>
        <p:spPr>
          <a:xfrm>
            <a:off x="4455208" y="920209"/>
            <a:ext cx="1468736" cy="298991"/>
          </a:xfrm>
          <a:prstGeom prst="bentConnector3">
            <a:avLst>
              <a:gd name="adj1" fmla="val 100318"/>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a:off x="4602215" y="1927237"/>
            <a:ext cx="596099" cy="578626"/>
          </a:xfrm>
          <a:prstGeom prst="bentConnector3">
            <a:avLst>
              <a:gd name="adj1" fmla="val 38815"/>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p:nvPr/>
        </p:nvCxnSpPr>
        <p:spPr>
          <a:xfrm>
            <a:off x="1848855" y="3953661"/>
            <a:ext cx="1" cy="1611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AutoShape 2"/>
          <p:cNvCxnSpPr>
            <a:cxnSpLocks noChangeShapeType="1"/>
          </p:cNvCxnSpPr>
          <p:nvPr/>
        </p:nvCxnSpPr>
        <p:spPr bwMode="auto">
          <a:xfrm>
            <a:off x="5867400" y="1879598"/>
            <a:ext cx="0" cy="223522"/>
          </a:xfrm>
          <a:prstGeom prst="straightConnector1">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3" name="Straight Arrow Connector 1042"/>
          <p:cNvCxnSpPr/>
          <p:nvPr/>
        </p:nvCxnSpPr>
        <p:spPr>
          <a:xfrm flipH="1">
            <a:off x="4624811" y="3959710"/>
            <a:ext cx="1" cy="155090"/>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p:nvPr/>
        </p:nvCxnSpPr>
        <p:spPr>
          <a:xfrm>
            <a:off x="7467600" y="3959710"/>
            <a:ext cx="0" cy="15509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a:off x="5867400" y="2114969"/>
            <a:ext cx="1543656" cy="300977"/>
          </a:xfrm>
          <a:prstGeom prst="bentConnector3">
            <a:avLst>
              <a:gd name="adj1" fmla="val 100055"/>
            </a:avLst>
          </a:prstGeom>
          <a:ln w="31750">
            <a:tailEnd type="triangle"/>
          </a:ln>
        </p:spPr>
        <p:style>
          <a:lnRef idx="3">
            <a:schemeClr val="dk1"/>
          </a:lnRef>
          <a:fillRef idx="0">
            <a:schemeClr val="dk1"/>
          </a:fillRef>
          <a:effectRef idx="2">
            <a:schemeClr val="dk1"/>
          </a:effectRef>
          <a:fontRef idx="minor">
            <a:schemeClr val="tx1"/>
          </a:fontRef>
        </p:style>
      </p:cxnSp>
      <p:cxnSp>
        <p:nvCxnSpPr>
          <p:cNvPr id="1028" name="Elbow Connector 1027"/>
          <p:cNvCxnSpPr/>
          <p:nvPr/>
        </p:nvCxnSpPr>
        <p:spPr>
          <a:xfrm rot="10800000" flipV="1">
            <a:off x="1829023" y="919503"/>
            <a:ext cx="2586930" cy="269555"/>
          </a:xfrm>
          <a:prstGeom prst="bentConnector3">
            <a:avLst>
              <a:gd name="adj1" fmla="val 99873"/>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a:off x="1821855" y="1879598"/>
            <a:ext cx="7168" cy="63500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flipV="1">
            <a:off x="4435786" y="768161"/>
            <a:ext cx="0" cy="1513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52400" y="2481273"/>
            <a:ext cx="8715455" cy="4229069"/>
            <a:chOff x="134644" y="2429558"/>
            <a:chExt cx="8715455" cy="4229069"/>
          </a:xfrm>
        </p:grpSpPr>
        <p:sp>
          <p:nvSpPr>
            <p:cNvPr id="10" name="Freeform 9"/>
            <p:cNvSpPr/>
            <p:nvPr/>
          </p:nvSpPr>
          <p:spPr>
            <a:xfrm>
              <a:off x="134644" y="2462884"/>
              <a:ext cx="2725260" cy="1445111"/>
            </a:xfrm>
            <a:custGeom>
              <a:avLst/>
              <a:gdLst>
                <a:gd name="connsiteX0" fmla="*/ 0 w 1298148"/>
                <a:gd name="connsiteY0" fmla="*/ 0 h 936520"/>
                <a:gd name="connsiteX1" fmla="*/ 1298148 w 1298148"/>
                <a:gd name="connsiteY1" fmla="*/ 0 h 936520"/>
                <a:gd name="connsiteX2" fmla="*/ 1298148 w 1298148"/>
                <a:gd name="connsiteY2" fmla="*/ 936520 h 936520"/>
                <a:gd name="connsiteX3" fmla="*/ 0 w 1298148"/>
                <a:gd name="connsiteY3" fmla="*/ 936520 h 936520"/>
                <a:gd name="connsiteX4" fmla="*/ 0 w 1298148"/>
                <a:gd name="connsiteY4" fmla="*/ 0 h 93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148" h="936520">
                  <a:moveTo>
                    <a:pt x="0" y="0"/>
                  </a:moveTo>
                  <a:lnTo>
                    <a:pt x="1298148" y="0"/>
                  </a:lnTo>
                  <a:lnTo>
                    <a:pt x="1298148" y="936520"/>
                  </a:lnTo>
                  <a:lnTo>
                    <a:pt x="0" y="93652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n-US" sz="1800" b="1" kern="1200" dirty="0"/>
                <a:t>Endorsement (A)</a:t>
              </a:r>
            </a:p>
            <a:p>
              <a:pPr lvl="0" algn="ctr" defTabSz="800100">
                <a:lnSpc>
                  <a:spcPct val="90000"/>
                </a:lnSpc>
                <a:spcBef>
                  <a:spcPct val="0"/>
                </a:spcBef>
                <a:spcAft>
                  <a:spcPts val="0"/>
                </a:spcAft>
              </a:pPr>
              <a:r>
                <a:rPr lang="en-US" sz="1800" b="1" kern="1200" dirty="0"/>
                <a:t>Workforce</a:t>
              </a:r>
            </a:p>
            <a:p>
              <a:pPr lvl="0" algn="ctr" defTabSz="800100">
                <a:lnSpc>
                  <a:spcPct val="90000"/>
                </a:lnSpc>
                <a:spcBef>
                  <a:spcPct val="0"/>
                </a:spcBef>
                <a:spcAft>
                  <a:spcPts val="0"/>
                </a:spcAft>
              </a:pPr>
              <a:r>
                <a:rPr lang="en-US" sz="1800" b="1" kern="1200" dirty="0"/>
                <a:t>Post-Secondary Education</a:t>
              </a:r>
            </a:p>
            <a:p>
              <a:pPr lvl="0" algn="ctr" defTabSz="800100">
                <a:lnSpc>
                  <a:spcPct val="90000"/>
                </a:lnSpc>
                <a:spcBef>
                  <a:spcPct val="0"/>
                </a:spcBef>
                <a:spcAft>
                  <a:spcPts val="0"/>
                </a:spcAft>
              </a:pPr>
              <a:r>
                <a:rPr lang="en-US" sz="1800" b="1" kern="1200" dirty="0"/>
                <a:t>EPISD </a:t>
              </a:r>
            </a:p>
            <a:p>
              <a:pPr lvl="0" algn="ctr" defTabSz="800100">
                <a:lnSpc>
                  <a:spcPct val="90000"/>
                </a:lnSpc>
                <a:spcBef>
                  <a:spcPct val="0"/>
                </a:spcBef>
                <a:spcAft>
                  <a:spcPct val="35000"/>
                </a:spcAft>
              </a:pPr>
              <a:r>
                <a:rPr lang="en-US" sz="1800" b="1" kern="1200" dirty="0"/>
                <a:t>Foundation And</a:t>
              </a:r>
            </a:p>
          </p:txBody>
        </p:sp>
        <p:sp>
          <p:nvSpPr>
            <p:cNvPr id="11" name="Freeform 10"/>
            <p:cNvSpPr/>
            <p:nvPr/>
          </p:nvSpPr>
          <p:spPr>
            <a:xfrm>
              <a:off x="3486859" y="2462884"/>
              <a:ext cx="2240393" cy="1446150"/>
            </a:xfrm>
            <a:custGeom>
              <a:avLst/>
              <a:gdLst>
                <a:gd name="connsiteX0" fmla="*/ 0 w 1568825"/>
                <a:gd name="connsiteY0" fmla="*/ 0 h 2439699"/>
                <a:gd name="connsiteX1" fmla="*/ 1568825 w 1568825"/>
                <a:gd name="connsiteY1" fmla="*/ 0 h 2439699"/>
                <a:gd name="connsiteX2" fmla="*/ 1568825 w 1568825"/>
                <a:gd name="connsiteY2" fmla="*/ 2439699 h 2439699"/>
                <a:gd name="connsiteX3" fmla="*/ 0 w 1568825"/>
                <a:gd name="connsiteY3" fmla="*/ 2439699 h 2439699"/>
                <a:gd name="connsiteX4" fmla="*/ 0 w 1568825"/>
                <a:gd name="connsiteY4" fmla="*/ 0 h 243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825" h="2439699">
                  <a:moveTo>
                    <a:pt x="0" y="0"/>
                  </a:moveTo>
                  <a:lnTo>
                    <a:pt x="1568825" y="0"/>
                  </a:lnTo>
                  <a:lnTo>
                    <a:pt x="1568825" y="2439699"/>
                  </a:lnTo>
                  <a:lnTo>
                    <a:pt x="0" y="2439699"/>
                  </a:lnTo>
                  <a:lnTo>
                    <a:pt x="0" y="0"/>
                  </a:lnTo>
                  <a:close/>
                </a:path>
              </a:pathLst>
            </a:cu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b="1" kern="1200" dirty="0"/>
                <a:t>Endorsement (B)</a:t>
              </a:r>
            </a:p>
            <a:p>
              <a:pPr lvl="0" algn="ctr" defTabSz="889000">
                <a:lnSpc>
                  <a:spcPct val="90000"/>
                </a:lnSpc>
                <a:spcBef>
                  <a:spcPct val="0"/>
                </a:spcBef>
                <a:spcAft>
                  <a:spcPts val="0"/>
                </a:spcAft>
              </a:pPr>
              <a:r>
                <a:rPr lang="en-US" b="1" kern="1200" dirty="0"/>
                <a:t>Core Concentration</a:t>
              </a:r>
            </a:p>
            <a:p>
              <a:pPr lvl="0" algn="ctr" defTabSz="889000">
                <a:lnSpc>
                  <a:spcPct val="90000"/>
                </a:lnSpc>
                <a:spcBef>
                  <a:spcPct val="0"/>
                </a:spcBef>
                <a:spcAft>
                  <a:spcPts val="0"/>
                </a:spcAft>
              </a:pPr>
              <a:r>
                <a:rPr lang="en-US" b="1" kern="1200" dirty="0"/>
                <a:t>EPISD </a:t>
              </a:r>
            </a:p>
            <a:p>
              <a:pPr lvl="0" algn="ctr" defTabSz="889000">
                <a:lnSpc>
                  <a:spcPct val="90000"/>
                </a:lnSpc>
                <a:spcBef>
                  <a:spcPct val="0"/>
                </a:spcBef>
                <a:spcAft>
                  <a:spcPct val="35000"/>
                </a:spcAft>
              </a:pPr>
              <a:r>
                <a:rPr lang="en-US" b="1" kern="1200" dirty="0"/>
                <a:t>Foundation And</a:t>
              </a:r>
            </a:p>
          </p:txBody>
        </p:sp>
        <p:sp>
          <p:nvSpPr>
            <p:cNvPr id="14" name="Freeform 13"/>
            <p:cNvSpPr/>
            <p:nvPr/>
          </p:nvSpPr>
          <p:spPr>
            <a:xfrm>
              <a:off x="134644" y="4126825"/>
              <a:ext cx="2725260" cy="2450860"/>
            </a:xfrm>
            <a:custGeom>
              <a:avLst/>
              <a:gdLst>
                <a:gd name="connsiteX0" fmla="*/ 0 w 2207047"/>
                <a:gd name="connsiteY0" fmla="*/ 0 h 2145980"/>
                <a:gd name="connsiteX1" fmla="*/ 2207047 w 2207047"/>
                <a:gd name="connsiteY1" fmla="*/ 0 h 2145980"/>
                <a:gd name="connsiteX2" fmla="*/ 2207047 w 2207047"/>
                <a:gd name="connsiteY2" fmla="*/ 2145980 h 2145980"/>
                <a:gd name="connsiteX3" fmla="*/ 0 w 2207047"/>
                <a:gd name="connsiteY3" fmla="*/ 2145980 h 2145980"/>
                <a:gd name="connsiteX4" fmla="*/ 0 w 2207047"/>
                <a:gd name="connsiteY4" fmla="*/ 0 h 214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047" h="2145980">
                  <a:moveTo>
                    <a:pt x="0" y="0"/>
                  </a:moveTo>
                  <a:lnTo>
                    <a:pt x="2207047" y="0"/>
                  </a:lnTo>
                  <a:lnTo>
                    <a:pt x="2207047" y="2145980"/>
                  </a:lnTo>
                  <a:lnTo>
                    <a:pt x="0" y="214598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600" b="1" kern="1200" dirty="0"/>
                <a:t>Four advanced courses that prepare a student to enter the workforce successfully or postsecondary education without remediation from within one endorsement area or among endorsement areas that are not in a coherent sequence</a:t>
              </a:r>
            </a:p>
            <a:p>
              <a:pPr lvl="0" algn="ctr" defTabSz="622300">
                <a:lnSpc>
                  <a:spcPct val="90000"/>
                </a:lnSpc>
                <a:spcBef>
                  <a:spcPct val="0"/>
                </a:spcBef>
                <a:spcAft>
                  <a:spcPct val="35000"/>
                </a:spcAft>
              </a:pPr>
              <a:r>
                <a:rPr lang="en-US" sz="1600" b="1" kern="1200" dirty="0"/>
                <a:t>4.0 Credits</a:t>
              </a:r>
            </a:p>
          </p:txBody>
        </p:sp>
        <p:sp>
          <p:nvSpPr>
            <p:cNvPr id="15" name="Freeform 14"/>
            <p:cNvSpPr/>
            <p:nvPr/>
          </p:nvSpPr>
          <p:spPr>
            <a:xfrm>
              <a:off x="3486860" y="4126825"/>
              <a:ext cx="2240392" cy="2479126"/>
            </a:xfrm>
            <a:custGeom>
              <a:avLst/>
              <a:gdLst>
                <a:gd name="connsiteX0" fmla="*/ 0 w 2632347"/>
                <a:gd name="connsiteY0" fmla="*/ 0 h 1895372"/>
                <a:gd name="connsiteX1" fmla="*/ 2632347 w 2632347"/>
                <a:gd name="connsiteY1" fmla="*/ 0 h 1895372"/>
                <a:gd name="connsiteX2" fmla="*/ 2632347 w 2632347"/>
                <a:gd name="connsiteY2" fmla="*/ 1895372 h 1895372"/>
                <a:gd name="connsiteX3" fmla="*/ 0 w 2632347"/>
                <a:gd name="connsiteY3" fmla="*/ 1895372 h 1895372"/>
                <a:gd name="connsiteX4" fmla="*/ 0 w 2632347"/>
                <a:gd name="connsiteY4" fmla="*/ 0 h 189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347" h="1895372">
                  <a:moveTo>
                    <a:pt x="0" y="0"/>
                  </a:moveTo>
                  <a:lnTo>
                    <a:pt x="2632347" y="0"/>
                  </a:lnTo>
                  <a:lnTo>
                    <a:pt x="2632347" y="1895372"/>
                  </a:lnTo>
                  <a:lnTo>
                    <a:pt x="0" y="1895372"/>
                  </a:lnTo>
                  <a:lnTo>
                    <a:pt x="0" y="0"/>
                  </a:lnTo>
                  <a:close/>
                </a:path>
              </a:pathLst>
            </a:cu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600" b="1" kern="1200" dirty="0"/>
                <a:t>Four credits to include one additional social studies and three elective credits</a:t>
              </a:r>
            </a:p>
            <a:p>
              <a:pPr lvl="0" algn="ctr" defTabSz="889000">
                <a:lnSpc>
                  <a:spcPct val="90000"/>
                </a:lnSpc>
                <a:spcBef>
                  <a:spcPct val="0"/>
                </a:spcBef>
                <a:spcAft>
                  <a:spcPct val="35000"/>
                </a:spcAft>
              </a:pPr>
              <a:r>
                <a:rPr lang="en-US" sz="1600" b="1" kern="1200" dirty="0"/>
                <a:t>4.0 Credit</a:t>
              </a:r>
            </a:p>
            <a:p>
              <a:pPr lvl="0" algn="ctr" defTabSz="889000">
                <a:lnSpc>
                  <a:spcPct val="90000"/>
                </a:lnSpc>
                <a:spcBef>
                  <a:spcPct val="0"/>
                </a:spcBef>
                <a:spcAft>
                  <a:spcPct val="35000"/>
                </a:spcAft>
              </a:pPr>
              <a:endParaRPr lang="en-US" sz="1600" b="1" dirty="0"/>
            </a:p>
            <a:p>
              <a:pPr lvl="0" algn="ctr" defTabSz="889000">
                <a:lnSpc>
                  <a:spcPct val="90000"/>
                </a:lnSpc>
                <a:spcBef>
                  <a:spcPct val="0"/>
                </a:spcBef>
                <a:spcAft>
                  <a:spcPct val="35000"/>
                </a:spcAft>
              </a:pPr>
              <a:endParaRPr lang="en-US" sz="1600" b="1" kern="1200" dirty="0"/>
            </a:p>
            <a:p>
              <a:pPr lvl="0" algn="ctr" defTabSz="889000">
                <a:lnSpc>
                  <a:spcPct val="90000"/>
                </a:lnSpc>
                <a:spcBef>
                  <a:spcPct val="0"/>
                </a:spcBef>
                <a:spcAft>
                  <a:spcPct val="35000"/>
                </a:spcAft>
              </a:pPr>
              <a:endParaRPr lang="en-US" sz="1600" b="1" kern="1200" dirty="0"/>
            </a:p>
          </p:txBody>
        </p:sp>
        <p:sp>
          <p:nvSpPr>
            <p:cNvPr id="16" name="Freeform 15"/>
            <p:cNvSpPr/>
            <p:nvPr/>
          </p:nvSpPr>
          <p:spPr>
            <a:xfrm>
              <a:off x="5886766" y="2429558"/>
              <a:ext cx="2963333" cy="1478437"/>
            </a:xfrm>
            <a:custGeom>
              <a:avLst/>
              <a:gdLst>
                <a:gd name="connsiteX0" fmla="*/ 0 w 2296905"/>
                <a:gd name="connsiteY0" fmla="*/ 0 h 1403823"/>
                <a:gd name="connsiteX1" fmla="*/ 2296905 w 2296905"/>
                <a:gd name="connsiteY1" fmla="*/ 0 h 1403823"/>
                <a:gd name="connsiteX2" fmla="*/ 2296905 w 2296905"/>
                <a:gd name="connsiteY2" fmla="*/ 1403823 h 1403823"/>
                <a:gd name="connsiteX3" fmla="*/ 0 w 2296905"/>
                <a:gd name="connsiteY3" fmla="*/ 1403823 h 1403823"/>
                <a:gd name="connsiteX4" fmla="*/ 0 w 2296905"/>
                <a:gd name="connsiteY4" fmla="*/ 0 h 140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05" h="1403823">
                  <a:moveTo>
                    <a:pt x="0" y="0"/>
                  </a:moveTo>
                  <a:lnTo>
                    <a:pt x="2296905" y="0"/>
                  </a:lnTo>
                  <a:lnTo>
                    <a:pt x="2296905" y="1403823"/>
                  </a:lnTo>
                  <a:lnTo>
                    <a:pt x="0" y="140382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b="1" dirty="0"/>
                <a:t>Endorsement (C)</a:t>
              </a:r>
            </a:p>
            <a:p>
              <a:pPr lvl="0" algn="ctr" defTabSz="889000">
                <a:lnSpc>
                  <a:spcPct val="90000"/>
                </a:lnSpc>
                <a:spcBef>
                  <a:spcPct val="0"/>
                </a:spcBef>
                <a:spcAft>
                  <a:spcPts val="0"/>
                </a:spcAft>
              </a:pPr>
              <a:r>
                <a:rPr lang="en-US" b="1" dirty="0"/>
                <a:t>Advanced</a:t>
              </a:r>
            </a:p>
            <a:p>
              <a:pPr lvl="0" algn="ctr" defTabSz="889000">
                <a:lnSpc>
                  <a:spcPct val="90000"/>
                </a:lnSpc>
                <a:spcBef>
                  <a:spcPct val="0"/>
                </a:spcBef>
                <a:spcAft>
                  <a:spcPts val="0"/>
                </a:spcAft>
              </a:pPr>
              <a:r>
                <a:rPr lang="en-US" b="1" dirty="0"/>
                <a:t>EPISD </a:t>
              </a:r>
            </a:p>
            <a:p>
              <a:pPr lvl="0" algn="ctr" defTabSz="889000">
                <a:lnSpc>
                  <a:spcPct val="90000"/>
                </a:lnSpc>
                <a:spcBef>
                  <a:spcPct val="0"/>
                </a:spcBef>
                <a:spcAft>
                  <a:spcPct val="35000"/>
                </a:spcAft>
              </a:pPr>
              <a:r>
                <a:rPr lang="en-US" b="1" dirty="0"/>
                <a:t>Foundation And</a:t>
              </a:r>
            </a:p>
          </p:txBody>
        </p:sp>
        <p:sp>
          <p:nvSpPr>
            <p:cNvPr id="18" name="Freeform 17"/>
            <p:cNvSpPr/>
            <p:nvPr/>
          </p:nvSpPr>
          <p:spPr>
            <a:xfrm>
              <a:off x="5886766" y="4126825"/>
              <a:ext cx="2963333" cy="2531802"/>
            </a:xfrm>
            <a:custGeom>
              <a:avLst/>
              <a:gdLst>
                <a:gd name="connsiteX0" fmla="*/ 0 w 3543063"/>
                <a:gd name="connsiteY0" fmla="*/ 0 h 2886945"/>
                <a:gd name="connsiteX1" fmla="*/ 3543063 w 3543063"/>
                <a:gd name="connsiteY1" fmla="*/ 0 h 2886945"/>
                <a:gd name="connsiteX2" fmla="*/ 3543063 w 3543063"/>
                <a:gd name="connsiteY2" fmla="*/ 2886945 h 2886945"/>
                <a:gd name="connsiteX3" fmla="*/ 0 w 3543063"/>
                <a:gd name="connsiteY3" fmla="*/ 2886945 h 2886945"/>
                <a:gd name="connsiteX4" fmla="*/ 0 w 3543063"/>
                <a:gd name="connsiteY4" fmla="*/ 0 h 288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063" h="2886945">
                  <a:moveTo>
                    <a:pt x="0" y="0"/>
                  </a:moveTo>
                  <a:lnTo>
                    <a:pt x="3543063" y="0"/>
                  </a:lnTo>
                  <a:lnTo>
                    <a:pt x="3543063" y="2886945"/>
                  </a:lnTo>
                  <a:lnTo>
                    <a:pt x="0" y="288694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pPr>
              <a:r>
                <a:rPr lang="en-US" sz="1600" b="1" kern="1200" dirty="0"/>
                <a:t>Four credits to include a fourth social studies: Advanced Placement, (AP) OR International Baccalaureate (IB) OR</a:t>
              </a:r>
            </a:p>
            <a:p>
              <a:pPr lvl="0" algn="ctr" defTabSz="889000">
                <a:lnSpc>
                  <a:spcPct val="90000"/>
                </a:lnSpc>
                <a:spcBef>
                  <a:spcPct val="0"/>
                </a:spcBef>
                <a:spcAft>
                  <a:spcPts val="0"/>
                </a:spcAft>
              </a:pPr>
              <a:r>
                <a:rPr lang="en-US" sz="1600" b="1" kern="1200" dirty="0"/>
                <a:t>Dual Credit (DC)</a:t>
              </a:r>
            </a:p>
            <a:p>
              <a:pPr lvl="0" algn="ctr" defTabSz="889000">
                <a:lnSpc>
                  <a:spcPct val="90000"/>
                </a:lnSpc>
                <a:spcBef>
                  <a:spcPct val="0"/>
                </a:spcBef>
                <a:spcAft>
                  <a:spcPct val="35000"/>
                </a:spcAft>
              </a:pPr>
              <a:r>
                <a:rPr lang="en-US" sz="1600" b="1" kern="1200" dirty="0"/>
                <a:t>Courses can be elected from English, mathematics, science</a:t>
              </a:r>
            </a:p>
            <a:p>
              <a:pPr lvl="0" algn="ctr" defTabSz="889000">
                <a:lnSpc>
                  <a:spcPct val="90000"/>
                </a:lnSpc>
                <a:spcBef>
                  <a:spcPct val="0"/>
                </a:spcBef>
                <a:spcAft>
                  <a:spcPct val="35000"/>
                </a:spcAft>
              </a:pPr>
              <a:r>
                <a:rPr lang="en-US" sz="1600" b="1" kern="1200" dirty="0"/>
                <a:t>4.0 Credits</a:t>
              </a:r>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437" y="471690"/>
            <a:ext cx="1311008" cy="1486047"/>
          </a:xfrm>
          <a:prstGeom prst="rect">
            <a:avLst/>
          </a:prstGeom>
        </p:spPr>
      </p:pic>
    </p:spTree>
    <p:extLst>
      <p:ext uri="{BB962C8B-B14F-4D97-AF65-F5344CB8AC3E}">
        <p14:creationId xmlns:p14="http://schemas.microsoft.com/office/powerpoint/2010/main" val="45407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
            <a:ext cx="565453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26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844" t="272" r="9524" b="680"/>
          <a:stretch/>
        </p:blipFill>
        <p:spPr>
          <a:xfrm>
            <a:off x="0" y="-76199"/>
            <a:ext cx="9144000" cy="6934200"/>
          </a:xfrm>
          <a:prstGeom prst="rect">
            <a:avLst/>
          </a:prstGeom>
        </p:spPr>
      </p:pic>
      <p:sp>
        <p:nvSpPr>
          <p:cNvPr id="7" name="Cloud Callout 6"/>
          <p:cNvSpPr/>
          <p:nvPr/>
        </p:nvSpPr>
        <p:spPr>
          <a:xfrm flipH="1">
            <a:off x="152400" y="0"/>
            <a:ext cx="5334000" cy="1828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LeftDown"/>
              <a:lightRig rig="threePt" dir="t"/>
            </a:scene3d>
          </a:bodyPr>
          <a:lstStyle/>
          <a:p>
            <a:pPr algn="ctr"/>
            <a:endParaRPr lang="en-US" dirty="0"/>
          </a:p>
        </p:txBody>
      </p:sp>
      <p:sp>
        <p:nvSpPr>
          <p:cNvPr id="8" name="TextBox 7"/>
          <p:cNvSpPr txBox="1"/>
          <p:nvPr/>
        </p:nvSpPr>
        <p:spPr>
          <a:xfrm>
            <a:off x="806894" y="457200"/>
            <a:ext cx="3727784" cy="734943"/>
          </a:xfrm>
          <a:prstGeom prst="rect">
            <a:avLst/>
          </a:prstGeom>
          <a:noFill/>
        </p:spPr>
        <p:txBody>
          <a:bodyPr wrap="square" rtlCol="0">
            <a:prstTxWarp prst="textWave1">
              <a:avLst/>
            </a:prstTxWarp>
            <a:spAutoFit/>
          </a:bodyPr>
          <a:lstStyle/>
          <a:p>
            <a:pPr algn="ctr"/>
            <a:r>
              <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Gothic Std B" panose="020B0800000000000000" pitchFamily="34" charset="-128"/>
                <a:ea typeface="Adobe Gothic Std B" panose="020B0800000000000000" pitchFamily="34" charset="-128"/>
              </a:rPr>
              <a:t>HB-5</a:t>
            </a:r>
          </a:p>
          <a:p>
            <a:pPr algn="ctr"/>
            <a:r>
              <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Gothic Std B" panose="020B0800000000000000" pitchFamily="34" charset="-128"/>
                <a:ea typeface="Adobe Gothic Std B" panose="020B0800000000000000" pitchFamily="34" charset="-128"/>
              </a:rPr>
              <a:t>Questions</a:t>
            </a:r>
          </a:p>
        </p:txBody>
      </p:sp>
    </p:spTree>
    <p:extLst>
      <p:ext uri="{BB962C8B-B14F-4D97-AF65-F5344CB8AC3E}">
        <p14:creationId xmlns:p14="http://schemas.microsoft.com/office/powerpoint/2010/main" val="85553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4294967295"/>
          </p:nvPr>
        </p:nvSpPr>
        <p:spPr>
          <a:xfrm>
            <a:off x="0" y="1557338"/>
            <a:ext cx="8686800" cy="5224462"/>
          </a:xfrm>
          <a:prstGeom prst="rect">
            <a:avLst/>
          </a:prstGeom>
          <a:gradFill>
            <a:gsLst>
              <a:gs pos="0">
                <a:schemeClr val="bg1"/>
              </a:gs>
              <a:gs pos="100000">
                <a:schemeClr val="accent2">
                  <a:lumMod val="0"/>
                  <a:lumOff val="100000"/>
                  <a:alpha val="42000"/>
                </a:schemeClr>
              </a:gs>
              <a:gs pos="100000">
                <a:schemeClr val="accent2">
                  <a:lumMod val="100000"/>
                </a:schemeClr>
              </a:gs>
            </a:gsLst>
            <a:path path="circle">
              <a:fillToRect l="50000" t="50000" r="50000" b="50000"/>
            </a:path>
          </a:gradFill>
          <a:ln w="38100">
            <a:noFill/>
          </a:ln>
          <a:effectLst>
            <a:softEdge rad="127000"/>
          </a:effectLst>
        </p:spPr>
        <p:txBody>
          <a:bodyPr vert="horz" lIns="91440" tIns="45720" rIns="91440" bIns="45720" rtlCol="0">
            <a:noAutofit/>
          </a:bodyPr>
          <a:lstStyle/>
          <a:p>
            <a:pPr marL="111125" indent="0">
              <a:buNone/>
            </a:pPr>
            <a:r>
              <a:rPr lang="en-US" sz="2000" dirty="0">
                <a:solidFill>
                  <a:schemeClr val="tx1"/>
                </a:solidFill>
                <a:effectLst>
                  <a:outerShdw blurRad="38100" dist="38100" dir="2700000" algn="tl">
                    <a:srgbClr val="000000">
                      <a:alpha val="43137"/>
                    </a:srgbClr>
                  </a:outerShdw>
                </a:effectLst>
              </a:rPr>
              <a:t>Approved to reshape the graduation plans for all students in the state of Texas. </a:t>
            </a:r>
          </a:p>
          <a:p>
            <a:pPr marL="111125" indent="0">
              <a:buNone/>
            </a:pPr>
            <a:r>
              <a:rPr lang="en-US" sz="2000" dirty="0">
                <a:solidFill>
                  <a:schemeClr val="tx1"/>
                </a:solidFill>
                <a:effectLst>
                  <a:outerShdw blurRad="38100" dist="38100" dir="2700000" algn="tl">
                    <a:srgbClr val="000000">
                      <a:alpha val="43137"/>
                    </a:srgbClr>
                  </a:outerShdw>
                </a:effectLst>
              </a:rPr>
              <a:t>Students choose their high school Program of Study</a:t>
            </a:r>
          </a:p>
          <a:p>
            <a:pPr marL="111125" indent="0">
              <a:buNone/>
            </a:pPr>
            <a:r>
              <a:rPr lang="en-US" sz="2000" dirty="0">
                <a:solidFill>
                  <a:schemeClr val="tx1"/>
                </a:solidFill>
                <a:effectLst>
                  <a:outerShdw blurRad="38100" dist="38100" dir="2700000" algn="tl">
                    <a:srgbClr val="000000">
                      <a:alpha val="43137"/>
                    </a:srgbClr>
                  </a:outerShdw>
                </a:effectLst>
              </a:rPr>
              <a:t>Beginning with students entering 9</a:t>
            </a:r>
            <a:r>
              <a:rPr lang="en-US" sz="2000" baseline="30000" dirty="0">
                <a:solidFill>
                  <a:schemeClr val="tx1"/>
                </a:solidFill>
                <a:effectLst>
                  <a:outerShdw blurRad="38100" dist="38100" dir="2700000" algn="tl">
                    <a:srgbClr val="000000">
                      <a:alpha val="43137"/>
                    </a:srgbClr>
                  </a:outerShdw>
                </a:effectLst>
              </a:rPr>
              <a:t>th</a:t>
            </a:r>
            <a:r>
              <a:rPr lang="en-US" sz="2000" dirty="0">
                <a:solidFill>
                  <a:schemeClr val="tx1"/>
                </a:solidFill>
                <a:effectLst>
                  <a:outerShdw blurRad="38100" dist="38100" dir="2700000" algn="tl">
                    <a:srgbClr val="000000">
                      <a:alpha val="43137"/>
                    </a:srgbClr>
                  </a:outerShdw>
                </a:effectLst>
              </a:rPr>
              <a:t> grade in 2014-2015</a:t>
            </a:r>
          </a:p>
          <a:p>
            <a:pPr marL="111125" indent="0">
              <a:buNone/>
            </a:pPr>
            <a:r>
              <a:rPr lang="en-US" b="1" dirty="0">
                <a:solidFill>
                  <a:schemeClr val="tx1"/>
                </a:solidFill>
                <a:effectLst>
                  <a:outerShdw blurRad="38100" dist="38100" dir="2700000" algn="tl">
                    <a:srgbClr val="000000">
                      <a:alpha val="43137"/>
                    </a:srgbClr>
                  </a:outerShdw>
                </a:effectLst>
              </a:rPr>
              <a:t>5</a:t>
            </a:r>
            <a:r>
              <a:rPr lang="en-US" sz="2000" dirty="0">
                <a:solidFill>
                  <a:schemeClr val="tx1"/>
                </a:solidFill>
                <a:effectLst>
                  <a:outerShdw blurRad="38100" dist="38100" dir="2700000" algn="tl">
                    <a:srgbClr val="000000">
                      <a:alpha val="43137"/>
                    </a:srgbClr>
                  </a:outerShdw>
                </a:effectLst>
              </a:rPr>
              <a:t> </a:t>
            </a:r>
            <a:r>
              <a:rPr lang="en-US" sz="2000" b="1" dirty="0">
                <a:solidFill>
                  <a:schemeClr val="tx1"/>
                </a:solidFill>
                <a:effectLst>
                  <a:outerShdw blurRad="38100" dist="38100" dir="2700000" algn="tl">
                    <a:srgbClr val="000000">
                      <a:alpha val="43137"/>
                    </a:srgbClr>
                  </a:outerShdw>
                </a:effectLst>
              </a:rPr>
              <a:t>Endorsement areas: </a:t>
            </a:r>
          </a:p>
          <a:p>
            <a:pPr marL="111125" indent="0">
              <a:buNone/>
            </a:pPr>
            <a:r>
              <a:rPr lang="en-US" sz="2000" b="1" dirty="0">
                <a:solidFill>
                  <a:schemeClr val="tx1"/>
                </a:solidFill>
                <a:effectLst>
                  <a:outerShdw blurRad="38100" dist="38100" dir="2700000" algn="tl">
                    <a:srgbClr val="000000">
                      <a:alpha val="43137"/>
                    </a:srgbClr>
                  </a:outerShdw>
                </a:effectLst>
              </a:rPr>
              <a:t>MULTIDISCIPLINARY STUDIES  </a:t>
            </a:r>
          </a:p>
          <a:p>
            <a:pPr marL="111125" indent="0">
              <a:buNone/>
            </a:pPr>
            <a:r>
              <a:rPr lang="en-US" sz="2000" b="1" dirty="0">
                <a:solidFill>
                  <a:schemeClr val="tx1"/>
                </a:solidFill>
                <a:effectLst>
                  <a:outerShdw blurRad="38100" dist="38100" dir="2700000" algn="tl">
                    <a:srgbClr val="000000">
                      <a:alpha val="43137"/>
                    </a:srgbClr>
                  </a:outerShdw>
                </a:effectLst>
              </a:rPr>
              <a:t>ARTS &amp; HUMANITIES </a:t>
            </a:r>
          </a:p>
          <a:p>
            <a:pPr marL="111125" indent="0">
              <a:buNone/>
            </a:pPr>
            <a:r>
              <a:rPr lang="en-US" sz="2000" b="1" dirty="0">
                <a:solidFill>
                  <a:schemeClr val="tx1"/>
                </a:solidFill>
                <a:effectLst>
                  <a:outerShdw blurRad="38100" dist="38100" dir="2700000" algn="tl">
                    <a:srgbClr val="000000">
                      <a:alpha val="43137"/>
                    </a:srgbClr>
                  </a:outerShdw>
                </a:effectLst>
              </a:rPr>
              <a:t>BUSINESS &amp; INDUSTRY </a:t>
            </a:r>
          </a:p>
          <a:p>
            <a:pPr marL="111125" indent="0">
              <a:buNone/>
            </a:pPr>
            <a:r>
              <a:rPr lang="en-US" sz="2000" b="1" dirty="0">
                <a:solidFill>
                  <a:schemeClr val="tx1"/>
                </a:solidFill>
                <a:effectLst>
                  <a:outerShdw blurRad="38100" dist="38100" dir="2700000" algn="tl">
                    <a:srgbClr val="000000">
                      <a:alpha val="43137"/>
                    </a:srgbClr>
                  </a:outerShdw>
                </a:effectLst>
              </a:rPr>
              <a:t>PUBLIC SERVICES &amp;</a:t>
            </a:r>
          </a:p>
          <a:p>
            <a:pPr marL="111125" indent="0">
              <a:buNone/>
            </a:pPr>
            <a:r>
              <a:rPr lang="en-US" sz="2000" b="1" dirty="0">
                <a:solidFill>
                  <a:schemeClr val="tx1"/>
                </a:solidFill>
                <a:effectLst>
                  <a:outerShdw blurRad="38100" dist="38100" dir="2700000" algn="tl">
                    <a:srgbClr val="000000">
                      <a:alpha val="43137"/>
                    </a:srgbClr>
                  </a:outerShdw>
                </a:effectLst>
              </a:rPr>
              <a:t>STEM </a:t>
            </a:r>
            <a:r>
              <a:rPr lang="en-US" sz="1800" b="1" dirty="0">
                <a:solidFill>
                  <a:schemeClr val="tx1"/>
                </a:solidFill>
                <a:effectLst>
                  <a:outerShdw blurRad="38100" dist="38100" dir="2700000" algn="tl">
                    <a:srgbClr val="000000">
                      <a:alpha val="43137"/>
                    </a:srgbClr>
                  </a:outerShdw>
                </a:effectLst>
              </a:rPr>
              <a:t>(SCIENCE, TECHNOLOGY, ENGINEERING &amp;MATHEMATICS) </a:t>
            </a:r>
          </a:p>
          <a:p>
            <a:pPr marL="111125" indent="0">
              <a:buNone/>
            </a:pPr>
            <a:endParaRPr lang="en-US" sz="1100" dirty="0">
              <a:solidFill>
                <a:schemeClr val="tx1"/>
              </a:solidFill>
              <a:effectLst>
                <a:outerShdw blurRad="38100" dist="38100" dir="2700000" algn="tl">
                  <a:srgbClr val="000000">
                    <a:alpha val="43137"/>
                  </a:srgbClr>
                </a:outerShdw>
              </a:effectLst>
            </a:endParaRPr>
          </a:p>
          <a:p>
            <a:pPr marL="870268" lvl="1" indent="-457200">
              <a:buClr>
                <a:srgbClr val="FF0000"/>
              </a:buClr>
              <a:buSzPct val="175000"/>
              <a:buFont typeface="Candara" panose="020E0502030303020204" pitchFamily="34" charset="0"/>
              <a:buChar char="‡"/>
            </a:pPr>
            <a:r>
              <a:rPr lang="en-US" sz="2400" dirty="0">
                <a:solidFill>
                  <a:schemeClr val="tx1"/>
                </a:solidFill>
                <a:effectLst>
                  <a:outerShdw blurRad="38100" dist="38100" dir="2700000" algn="tl">
                    <a:srgbClr val="000000">
                      <a:alpha val="43137"/>
                    </a:srgbClr>
                  </a:outerShdw>
                </a:effectLst>
              </a:rPr>
              <a:t>EPISD currently offers courses to satisfy all Five </a:t>
            </a:r>
            <a:r>
              <a:rPr lang="en-US" sz="2400" b="1" dirty="0">
                <a:solidFill>
                  <a:schemeClr val="tx1"/>
                </a:solidFill>
                <a:effectLst>
                  <a:outerShdw blurRad="38100" dist="38100" dir="2700000" algn="tl">
                    <a:srgbClr val="000000">
                      <a:alpha val="43137"/>
                    </a:srgbClr>
                  </a:outerShdw>
                </a:effectLst>
              </a:rPr>
              <a:t>Endorsements</a:t>
            </a:r>
          </a:p>
          <a:p>
            <a:pPr marL="111125" indent="0">
              <a:buNone/>
            </a:pPr>
            <a:endParaRPr lang="en-US" sz="1800" b="1" dirty="0">
              <a:solidFill>
                <a:schemeClr val="tx1"/>
              </a:solidFill>
              <a:effectLst>
                <a:outerShdw blurRad="38100" dist="38100" dir="2700000" algn="tl">
                  <a:srgbClr val="000000">
                    <a:alpha val="43137"/>
                  </a:srgbClr>
                </a:outerShdw>
              </a:effectLst>
            </a:endParaRPr>
          </a:p>
        </p:txBody>
      </p:sp>
      <p:sp>
        <p:nvSpPr>
          <p:cNvPr id="3" name="Title 2"/>
          <p:cNvSpPr>
            <a:spLocks noGrp="1"/>
          </p:cNvSpPr>
          <p:nvPr>
            <p:ph type="title" idx="4294967295"/>
          </p:nvPr>
        </p:nvSpPr>
        <p:spPr>
          <a:xfrm>
            <a:off x="0" y="152400"/>
            <a:ext cx="8229600" cy="1252538"/>
          </a:xfrm>
          <a:prstGeom prst="rect">
            <a:avLst/>
          </a:prstGeom>
          <a:noFill/>
          <a:effectLst/>
        </p:spPr>
        <p:txBody>
          <a:bodyPr vert="horz" lIns="91440" tIns="45720" rIns="91440" bIns="45720" rtlCol="0" anchor="ctr">
            <a:noAutofit/>
          </a:bodyPr>
          <a:lstStyle/>
          <a:p>
            <a:r>
              <a:rPr lang="en-US" sz="4800" b="1" dirty="0">
                <a:ln w="15875">
                  <a:solidFill>
                    <a:schemeClr val="accent3">
                      <a:lumMod val="20000"/>
                      <a:lumOff val="80000"/>
                    </a:schemeClr>
                  </a:solidFill>
                  <a:prstDash val="solid"/>
                </a:ln>
                <a:solidFill>
                  <a:schemeClr val="tx1"/>
                </a:solidFill>
                <a:effectLst>
                  <a:outerShdw blurRad="228600" dist="152400" dir="16800000" sy="30000" kx="-1800000" algn="bl" rotWithShape="0">
                    <a:prstClr val="black">
                      <a:alpha val="32000"/>
                    </a:prstClr>
                  </a:outerShdw>
                </a:effectLst>
              </a:rPr>
              <a:t>2012-2013 Texas Legislature, </a:t>
            </a:r>
            <a:br>
              <a:rPr lang="en-US" sz="4800" b="1" dirty="0">
                <a:ln w="15875">
                  <a:solidFill>
                    <a:schemeClr val="accent3">
                      <a:lumMod val="20000"/>
                      <a:lumOff val="80000"/>
                    </a:schemeClr>
                  </a:solidFill>
                  <a:prstDash val="solid"/>
                </a:ln>
                <a:solidFill>
                  <a:schemeClr val="tx1"/>
                </a:solidFill>
                <a:effectLst>
                  <a:outerShdw blurRad="228600" dist="152400" dir="16800000" sy="30000" kx="-1800000" algn="bl" rotWithShape="0">
                    <a:prstClr val="black">
                      <a:alpha val="32000"/>
                    </a:prstClr>
                  </a:outerShdw>
                </a:effectLst>
              </a:rPr>
            </a:br>
            <a:r>
              <a:rPr lang="en-US" sz="4800" b="1" spc="300" dirty="0">
                <a:ln w="15875">
                  <a:solidFill>
                    <a:schemeClr val="accent3">
                      <a:lumMod val="20000"/>
                      <a:lumOff val="80000"/>
                    </a:schemeClr>
                  </a:solidFill>
                  <a:prstDash val="solid"/>
                </a:ln>
                <a:solidFill>
                  <a:schemeClr val="tx1"/>
                </a:solidFill>
                <a:effectLst>
                  <a:outerShdw blurRad="228600" dist="152400" dir="16800000" sy="30000" kx="-1800000" algn="bl" rotWithShape="0">
                    <a:prstClr val="black">
                      <a:alpha val="32000"/>
                    </a:prstClr>
                  </a:outerShdw>
                </a:effectLst>
              </a:rPr>
              <a:t>House Bill 5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2279">
            <a:off x="5143634" y="3211079"/>
            <a:ext cx="2209800" cy="2522604"/>
          </a:xfrm>
          <a:prstGeom prst="rect">
            <a:avLst/>
          </a:prstGeom>
          <a:noFill/>
        </p:spPr>
      </p:pic>
    </p:spTree>
    <p:extLst>
      <p:ext uri="{BB962C8B-B14F-4D97-AF65-F5344CB8AC3E}">
        <p14:creationId xmlns:p14="http://schemas.microsoft.com/office/powerpoint/2010/main" val="422733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1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523468" y="3993059"/>
            <a:ext cx="4315732" cy="2636341"/>
          </a:xfrm>
          <a:prstGeom prst="rect">
            <a:avLst/>
          </a:prstGeom>
          <a:solidFill>
            <a:schemeClr val="accent4">
              <a:lumMod val="50000"/>
            </a:schemeClr>
          </a:solidFill>
          <a:effectLst>
            <a:outerShdw blurRad="50800" dist="38100" dir="5400000" algn="t" rotWithShape="0">
              <a:prstClr val="black">
                <a:alpha val="40000"/>
              </a:prstClr>
            </a:outerShdw>
          </a:effectLst>
        </p:spPr>
        <p:txBody>
          <a:bodyPr vert="horz" lIns="91440" tIns="45720" rIns="91440" bIns="45720" rtlCol="0">
            <a:noAutofit/>
            <a:scene3d>
              <a:camera prst="orthographicFront"/>
              <a:lightRig rig="harsh" dir="t"/>
            </a:scene3d>
            <a:sp3d extrusionH="57150" prstMaterial="matte">
              <a:bevelT w="63500" h="12700" prst="angle"/>
              <a:contourClr>
                <a:schemeClr val="bg1">
                  <a:lumMod val="65000"/>
                </a:schemeClr>
              </a:contourClr>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b="1" dirty="0">
                <a:ln/>
                <a:solidFill>
                  <a:schemeClr val="bg1"/>
                </a:solidFill>
              </a:rPr>
              <a:t>Endorsements </a:t>
            </a:r>
          </a:p>
          <a:p>
            <a:pPr marL="301943" lvl="1" indent="0">
              <a:lnSpc>
                <a:spcPct val="80000"/>
              </a:lnSpc>
              <a:buNone/>
            </a:pPr>
            <a:r>
              <a:rPr lang="en-US" sz="1800" b="1" dirty="0">
                <a:ln/>
                <a:solidFill>
                  <a:schemeClr val="bg1"/>
                </a:solidFill>
              </a:rPr>
              <a:t>(Distinguished Level of Achievement)</a:t>
            </a:r>
          </a:p>
          <a:p>
            <a:pPr lvl="1">
              <a:lnSpc>
                <a:spcPct val="80000"/>
              </a:lnSpc>
            </a:pPr>
            <a:r>
              <a:rPr lang="en-US" sz="1800" b="1" dirty="0">
                <a:ln/>
                <a:solidFill>
                  <a:schemeClr val="bg1"/>
                </a:solidFill>
              </a:rPr>
              <a:t>STEM</a:t>
            </a:r>
          </a:p>
          <a:p>
            <a:pPr lvl="1">
              <a:lnSpc>
                <a:spcPct val="80000"/>
              </a:lnSpc>
            </a:pPr>
            <a:r>
              <a:rPr lang="en-US" sz="1800" b="1" dirty="0">
                <a:ln/>
                <a:solidFill>
                  <a:schemeClr val="bg1"/>
                </a:solidFill>
              </a:rPr>
              <a:t>Arts &amp; Humanities</a:t>
            </a:r>
          </a:p>
          <a:p>
            <a:pPr lvl="1">
              <a:lnSpc>
                <a:spcPct val="80000"/>
              </a:lnSpc>
            </a:pPr>
            <a:r>
              <a:rPr lang="en-US" sz="1800" b="1" dirty="0">
                <a:ln/>
                <a:solidFill>
                  <a:schemeClr val="bg1"/>
                </a:solidFill>
              </a:rPr>
              <a:t>Business &amp; Industry</a:t>
            </a:r>
          </a:p>
          <a:p>
            <a:pPr lvl="1">
              <a:lnSpc>
                <a:spcPct val="80000"/>
              </a:lnSpc>
            </a:pPr>
            <a:r>
              <a:rPr lang="en-US" sz="1800" b="1" dirty="0">
                <a:ln/>
                <a:solidFill>
                  <a:schemeClr val="bg1"/>
                </a:solidFill>
              </a:rPr>
              <a:t>Public Services</a:t>
            </a:r>
          </a:p>
          <a:p>
            <a:pPr lvl="1">
              <a:lnSpc>
                <a:spcPct val="80000"/>
              </a:lnSpc>
            </a:pPr>
            <a:r>
              <a:rPr lang="en-US" sz="1800" b="1" dirty="0">
                <a:ln/>
                <a:solidFill>
                  <a:schemeClr val="bg1"/>
                </a:solidFill>
              </a:rPr>
              <a:t>Multi-Disciplinary</a:t>
            </a:r>
          </a:p>
          <a:p>
            <a:pPr lvl="1"/>
            <a:endParaRPr lang="en-US" sz="1400" b="1" dirty="0">
              <a:ln/>
              <a:solidFill>
                <a:schemeClr val="accent3"/>
              </a:solidFill>
            </a:endParaRPr>
          </a:p>
        </p:txBody>
      </p:sp>
      <p:sp>
        <p:nvSpPr>
          <p:cNvPr id="2" name="Content Placeholder 1"/>
          <p:cNvSpPr>
            <a:spLocks noGrp="1"/>
          </p:cNvSpPr>
          <p:nvPr>
            <p:ph idx="4294967295"/>
          </p:nvPr>
        </p:nvSpPr>
        <p:spPr>
          <a:xfrm>
            <a:off x="0" y="2133600"/>
            <a:ext cx="3979863" cy="2049463"/>
          </a:xfrm>
          <a:prstGeom prst="rect">
            <a:avLst/>
          </a:prstGeo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spcBef>
                <a:spcPts val="0"/>
              </a:spcBef>
              <a:buNone/>
            </a:pPr>
            <a:r>
              <a:rPr lang="en-US" sz="3200" b="1" dirty="0">
                <a:ln/>
                <a:solidFill>
                  <a:schemeClr val="bg2">
                    <a:lumMod val="25000"/>
                  </a:schemeClr>
                </a:solidFill>
              </a:rPr>
              <a:t>Minimum</a:t>
            </a:r>
          </a:p>
          <a:p>
            <a:pPr marL="0" indent="0">
              <a:spcBef>
                <a:spcPts val="0"/>
              </a:spcBef>
              <a:buNone/>
            </a:pPr>
            <a:r>
              <a:rPr lang="en-US" sz="3200" b="1" dirty="0">
                <a:ln/>
                <a:solidFill>
                  <a:schemeClr val="accent3"/>
                </a:solidFill>
              </a:rPr>
              <a:t>Recommended</a:t>
            </a:r>
          </a:p>
          <a:p>
            <a:pPr marL="0" indent="0">
              <a:spcBef>
                <a:spcPts val="0"/>
              </a:spcBef>
              <a:buNone/>
            </a:pPr>
            <a:r>
              <a:rPr lang="en-US" sz="2800" b="1" dirty="0">
                <a:ln/>
                <a:solidFill>
                  <a:srgbClr val="06436B"/>
                </a:solidFill>
              </a:rPr>
              <a:t>Distinguished Achievement Plan (DAP)</a:t>
            </a:r>
          </a:p>
        </p:txBody>
      </p:sp>
      <p:sp>
        <p:nvSpPr>
          <p:cNvPr id="3" name="Title 2"/>
          <p:cNvSpPr>
            <a:spLocks noGrp="1"/>
          </p:cNvSpPr>
          <p:nvPr>
            <p:ph type="title" idx="4294967295"/>
          </p:nvPr>
        </p:nvSpPr>
        <p:spPr>
          <a:xfrm>
            <a:off x="0" y="152400"/>
            <a:ext cx="8991600" cy="1066800"/>
          </a:xfrm>
          <a:prstGeom prst="rect">
            <a:avLst/>
          </a:prstGeom>
          <a:noFill/>
          <a:effectLst/>
        </p:spPr>
        <p:txBody>
          <a:bodyPr vert="horz" lIns="91440" tIns="45720" rIns="91440" bIns="45720" rtlCol="0" anchor="ctr">
            <a:noAutofit/>
          </a:bodyPr>
          <a:lstStyle/>
          <a:p>
            <a:r>
              <a:rPr lang="en-US" sz="7200" b="1" dirty="0">
                <a:ln w="15875">
                  <a:solidFill>
                    <a:schemeClr val="accent3">
                      <a:lumMod val="20000"/>
                      <a:lumOff val="80000"/>
                    </a:schemeClr>
                  </a:solidFill>
                  <a:prstDash val="solid"/>
                </a:ln>
                <a:solidFill>
                  <a:schemeClr val="tx1"/>
                </a:solidFill>
                <a:effectLst>
                  <a:outerShdw blurRad="228600" dist="152400" dir="16800000" sy="30000" kx="-1800000" algn="bl" rotWithShape="0">
                    <a:prstClr val="black">
                      <a:alpha val="32000"/>
                    </a:prstClr>
                  </a:outerShdw>
                </a:effectLst>
              </a:rPr>
              <a:t>Graduation Plans</a:t>
            </a:r>
          </a:p>
        </p:txBody>
      </p:sp>
      <p:sp>
        <p:nvSpPr>
          <p:cNvPr id="4" name="Right Arrow 3"/>
          <p:cNvSpPr/>
          <p:nvPr/>
        </p:nvSpPr>
        <p:spPr>
          <a:xfrm>
            <a:off x="3276600" y="2743200"/>
            <a:ext cx="1034143" cy="381000"/>
          </a:xfrm>
          <a:prstGeom prst="right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p:cNvSpPr txBox="1">
            <a:spLocks/>
          </p:cNvSpPr>
          <p:nvPr/>
        </p:nvSpPr>
        <p:spPr>
          <a:xfrm>
            <a:off x="4419600" y="2133600"/>
            <a:ext cx="4572000" cy="1409700"/>
          </a:xfrm>
          <a:prstGeom prst="rect">
            <a:avLst/>
          </a:prstGeom>
        </p:spPr>
        <p:txBody>
          <a:bodyPr vert="horz" lIns="91440" tIns="45720" rIns="91440" bIns="45720" rtlCol="0">
            <a:noAutofit/>
            <a:scene3d>
              <a:camera prst="orthographicFront"/>
              <a:lightRig rig="harsh" dir="t"/>
            </a:scene3d>
            <a:sp3d extrusionH="57150" prstMaterial="matte">
              <a:bevelT w="63500" h="12700" prst="angle"/>
              <a:contourClr>
                <a:schemeClr val="bg1">
                  <a:lumMod val="65000"/>
                </a:schemeClr>
              </a:contourClr>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Font typeface="Symbol" pitchFamily="18" charset="2"/>
              <a:buNone/>
            </a:pPr>
            <a:r>
              <a:rPr lang="en-US" sz="3200" b="1" dirty="0">
                <a:ln/>
                <a:solidFill>
                  <a:srgbClr val="06436B"/>
                </a:solidFill>
              </a:rPr>
              <a:t>Foundation </a:t>
            </a:r>
          </a:p>
          <a:p>
            <a:pPr marL="0" indent="0">
              <a:spcBef>
                <a:spcPts val="0"/>
              </a:spcBef>
              <a:buFont typeface="Symbol" pitchFamily="18" charset="2"/>
              <a:buNone/>
            </a:pPr>
            <a:r>
              <a:rPr lang="en-US" sz="3200" b="1" dirty="0">
                <a:ln/>
                <a:solidFill>
                  <a:schemeClr val="accent3"/>
                </a:solidFill>
              </a:rPr>
              <a:t>Endorsement</a:t>
            </a:r>
          </a:p>
          <a:p>
            <a:pPr marL="0" indent="0">
              <a:spcBef>
                <a:spcPts val="0"/>
              </a:spcBef>
              <a:buNone/>
            </a:pPr>
            <a:r>
              <a:rPr lang="en-US" sz="2800" b="1" dirty="0">
                <a:ln/>
                <a:solidFill>
                  <a:schemeClr val="accent3"/>
                </a:solidFill>
              </a:rPr>
              <a:t>Distinguished Level </a:t>
            </a:r>
          </a:p>
          <a:p>
            <a:pPr marL="0" indent="0">
              <a:spcBef>
                <a:spcPts val="0"/>
              </a:spcBef>
              <a:buNone/>
            </a:pPr>
            <a:r>
              <a:rPr lang="en-US" sz="2800" b="1" dirty="0">
                <a:ln/>
                <a:solidFill>
                  <a:schemeClr val="accent3"/>
                </a:solidFill>
              </a:rPr>
              <a:t>of Achievement</a:t>
            </a:r>
          </a:p>
        </p:txBody>
      </p:sp>
      <p:sp>
        <p:nvSpPr>
          <p:cNvPr id="8" name="Right Arrow 7"/>
          <p:cNvSpPr/>
          <p:nvPr/>
        </p:nvSpPr>
        <p:spPr>
          <a:xfrm rot="5400000">
            <a:off x="7124700" y="3535859"/>
            <a:ext cx="381000" cy="457200"/>
          </a:xfrm>
          <a:prstGeom prst="right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2143" y="1676400"/>
            <a:ext cx="4038600" cy="400110"/>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t>9</a:t>
            </a:r>
            <a:r>
              <a:rPr lang="en-US" sz="2000" b="1" baseline="30000" dirty="0"/>
              <a:t>th</a:t>
            </a:r>
            <a:r>
              <a:rPr lang="en-US" sz="2000" b="1" dirty="0"/>
              <a:t> grade 2013-14 and prior</a:t>
            </a:r>
          </a:p>
        </p:txBody>
      </p:sp>
      <p:sp>
        <p:nvSpPr>
          <p:cNvPr id="10" name="TextBox 9"/>
          <p:cNvSpPr txBox="1"/>
          <p:nvPr/>
        </p:nvSpPr>
        <p:spPr>
          <a:xfrm>
            <a:off x="4876800" y="1676400"/>
            <a:ext cx="4038600" cy="400110"/>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effectLst>
                  <a:outerShdw blurRad="38100" dist="38100" dir="2700000" algn="tl">
                    <a:srgbClr val="000000">
                      <a:alpha val="43137"/>
                    </a:srgbClr>
                  </a:outerShdw>
                </a:effectLst>
              </a:rPr>
              <a:t>9</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grade 2014-15 and thereafter</a:t>
            </a:r>
          </a:p>
        </p:txBody>
      </p:sp>
      <p:sp>
        <p:nvSpPr>
          <p:cNvPr id="9" name="TextBox 8"/>
          <p:cNvSpPr txBox="1"/>
          <p:nvPr/>
        </p:nvSpPr>
        <p:spPr>
          <a:xfrm>
            <a:off x="4876800" y="914400"/>
            <a:ext cx="4038600" cy="769441"/>
          </a:xfrm>
          <a:prstGeom prst="rect">
            <a:avLst/>
          </a:prstGeom>
          <a:noFill/>
        </p:spPr>
        <p:txBody>
          <a:bodyPr wrap="square" rtlCol="0">
            <a:spAutoFit/>
          </a:bodyPr>
          <a:lstStyle/>
          <a:p>
            <a:pPr algn="ctr"/>
            <a:r>
              <a:rPr lang="en-US" sz="4400" b="1" cap="small" spc="600"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HB5</a:t>
            </a:r>
          </a:p>
        </p:txBody>
      </p:sp>
      <p:pic>
        <p:nvPicPr>
          <p:cNvPr id="1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287432"/>
            <a:ext cx="1702046" cy="2202081"/>
          </a:xfrm>
          <a:prstGeom prst="rect">
            <a:avLst/>
          </a:prstGeom>
        </p:spPr>
      </p:pic>
    </p:spTree>
    <p:extLst>
      <p:ext uri="{BB962C8B-B14F-4D97-AF65-F5344CB8AC3E}">
        <p14:creationId xmlns:p14="http://schemas.microsoft.com/office/powerpoint/2010/main" val="279678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59" y="0"/>
            <a:ext cx="912114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ontent Placeholder 6"/>
          <p:cNvGraphicFramePr>
            <a:graphicFrameLocks/>
          </p:cNvGraphicFramePr>
          <p:nvPr>
            <p:extLst>
              <p:ext uri="{D42A27DB-BD31-4B8C-83A1-F6EECF244321}">
                <p14:modId xmlns:p14="http://schemas.microsoft.com/office/powerpoint/2010/main" val="2983588066"/>
              </p:ext>
            </p:extLst>
          </p:nvPr>
        </p:nvGraphicFramePr>
        <p:xfrm>
          <a:off x="45718" y="0"/>
          <a:ext cx="9098282"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228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39861">
            <a:off x="91246" y="3975635"/>
            <a:ext cx="2078141" cy="2690150"/>
          </a:xfrm>
          <a:prstGeom prst="rect">
            <a:avLst/>
          </a:prstGeom>
        </p:spPr>
      </p:pic>
      <p:sp>
        <p:nvSpPr>
          <p:cNvPr id="12" name="Title 3"/>
          <p:cNvSpPr txBox="1">
            <a:spLocks/>
          </p:cNvSpPr>
          <p:nvPr/>
        </p:nvSpPr>
        <p:spPr>
          <a:xfrm>
            <a:off x="4724400" y="0"/>
            <a:ext cx="4419600" cy="2895600"/>
          </a:xfrm>
          <a:prstGeom prst="rect">
            <a:avLst/>
          </a:prstGeom>
          <a:gradFill>
            <a:gsLst>
              <a:gs pos="16000">
                <a:srgbClr val="CF543F">
                  <a:hueOff val="0"/>
                  <a:satOff val="0"/>
                  <a:lumOff val="0"/>
                  <a:alphaOff val="0"/>
                  <a:shade val="51000"/>
                  <a:satMod val="130000"/>
                </a:srgbClr>
              </a:gs>
              <a:gs pos="38000">
                <a:srgbClr val="CF543F">
                  <a:hueOff val="0"/>
                  <a:satOff val="0"/>
                  <a:lumOff val="0"/>
                  <a:alphaOff val="0"/>
                  <a:shade val="93000"/>
                  <a:satMod val="130000"/>
                </a:srgbClr>
              </a:gs>
              <a:gs pos="76000">
                <a:srgbClr val="CF543F">
                  <a:hueOff val="0"/>
                  <a:satOff val="0"/>
                  <a:shade val="94000"/>
                  <a:satMod val="135000"/>
                  <a:alpha val="18000"/>
                  <a:lumMod val="76000"/>
                </a:srgbClr>
              </a:gs>
            </a:gsLst>
            <a:lin ang="16200000" scaled="0"/>
          </a:gra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w="6600">
                  <a:solidFill>
                    <a:schemeClr val="accent2"/>
                  </a:solidFill>
                  <a:prstDash val="solid"/>
                </a:ln>
                <a:effectLst>
                  <a:outerShdw dist="38100" dir="2700000" algn="tl" rotWithShape="0">
                    <a:schemeClr val="accent2"/>
                  </a:outerShdw>
                </a:effectLst>
              </a:rPr>
              <a:t>EPISD</a:t>
            </a:r>
          </a:p>
          <a:p>
            <a:r>
              <a:rPr lang="en-US" sz="3200" b="1" dirty="0">
                <a:ln w="6600">
                  <a:solidFill>
                    <a:schemeClr val="accent2"/>
                  </a:solidFill>
                  <a:prstDash val="solid"/>
                </a:ln>
                <a:effectLst>
                  <a:outerShdw dist="38100" dir="2700000" algn="tl" rotWithShape="0">
                    <a:schemeClr val="accent2"/>
                  </a:outerShdw>
                </a:effectLst>
              </a:rPr>
              <a:t>Core Concentration</a:t>
            </a:r>
            <a:br>
              <a:rPr lang="en-US" sz="3200" b="1" dirty="0">
                <a:ln w="6600">
                  <a:solidFill>
                    <a:schemeClr val="accent2"/>
                  </a:solidFill>
                  <a:prstDash val="solid"/>
                </a:ln>
                <a:effectLst>
                  <a:outerShdw dist="38100" dir="2700000" algn="tl" rotWithShape="0">
                    <a:schemeClr val="accent2"/>
                  </a:outerShdw>
                </a:effectLst>
              </a:rPr>
            </a:br>
            <a:r>
              <a:rPr lang="en-US" sz="6000" b="1" dirty="0">
                <a:ln w="6600">
                  <a:solidFill>
                    <a:schemeClr val="accent2"/>
                  </a:solidFill>
                  <a:prstDash val="solid"/>
                </a:ln>
                <a:effectLst>
                  <a:outerShdw dist="38100" dir="2700000" algn="tl" rotWithShape="0">
                    <a:schemeClr val="accent2"/>
                  </a:outerShdw>
                </a:effectLst>
              </a:rPr>
              <a:t>Foundation</a:t>
            </a:r>
            <a:endParaRPr lang="en-US" sz="2400" b="1"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424442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77241825"/>
              </p:ext>
            </p:extLst>
          </p:nvPr>
        </p:nvGraphicFramePr>
        <p:xfrm>
          <a:off x="16042" y="0"/>
          <a:ext cx="9098281" cy="6801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3450044"/>
            <a:ext cx="2286000" cy="2959222"/>
          </a:xfrm>
          <a:prstGeom prst="rect">
            <a:avLst/>
          </a:prstGeom>
        </p:spPr>
      </p:pic>
      <p:sp>
        <p:nvSpPr>
          <p:cNvPr id="4" name="Title 3"/>
          <p:cNvSpPr>
            <a:spLocks noGrp="1"/>
          </p:cNvSpPr>
          <p:nvPr>
            <p:ph type="title" idx="4294967295"/>
          </p:nvPr>
        </p:nvSpPr>
        <p:spPr>
          <a:xfrm>
            <a:off x="4876800" y="0"/>
            <a:ext cx="4267200" cy="2057400"/>
          </a:xfrm>
          <a:prstGeom prst="rect">
            <a:avLst/>
          </a:prstGeom>
          <a:gradFill>
            <a:gsLst>
              <a:gs pos="16000">
                <a:srgbClr val="CF543F">
                  <a:hueOff val="0"/>
                  <a:satOff val="0"/>
                  <a:lumOff val="0"/>
                  <a:alphaOff val="0"/>
                  <a:shade val="51000"/>
                  <a:satMod val="130000"/>
                </a:srgbClr>
              </a:gs>
              <a:gs pos="38000">
                <a:srgbClr val="CF543F">
                  <a:hueOff val="0"/>
                  <a:satOff val="0"/>
                  <a:lumOff val="0"/>
                  <a:alphaOff val="0"/>
                  <a:shade val="93000"/>
                  <a:satMod val="130000"/>
                </a:srgbClr>
              </a:gs>
              <a:gs pos="76000">
                <a:srgbClr val="CF543F">
                  <a:hueOff val="0"/>
                  <a:satOff val="0"/>
                  <a:shade val="94000"/>
                  <a:satMod val="135000"/>
                  <a:alpha val="18000"/>
                  <a:lumMod val="76000"/>
                </a:srgbClr>
              </a:gs>
            </a:gsLst>
            <a:lin ang="16200000" scaled="0"/>
          </a:gradFill>
          <a:effectLst>
            <a:outerShdw blurRad="50800" dist="38100" dir="8100000" algn="tr" rotWithShape="0">
              <a:prstClr val="black">
                <a:alpha val="40000"/>
              </a:prstClr>
            </a:outerShdw>
          </a:effectLst>
        </p:spPr>
        <p:txBody>
          <a:bodyPr>
            <a:noAutofit/>
          </a:bodyPr>
          <a:lstStyle/>
          <a:p>
            <a:r>
              <a:rPr lang="en-US" sz="3200" b="1" dirty="0">
                <a:ln w="6600">
                  <a:solidFill>
                    <a:schemeClr val="accent2"/>
                  </a:solidFill>
                  <a:prstDash val="solid"/>
                </a:ln>
                <a:effectLst>
                  <a:outerShdw dist="38100" dir="2700000" algn="tl" rotWithShape="0">
                    <a:schemeClr val="accent2"/>
                  </a:outerShdw>
                </a:effectLst>
              </a:rPr>
              <a:t>EPISD</a:t>
            </a:r>
            <a:br>
              <a:rPr lang="en-US" sz="3200" b="1" dirty="0">
                <a:ln w="6600">
                  <a:solidFill>
                    <a:schemeClr val="accent2"/>
                  </a:solidFill>
                  <a:prstDash val="solid"/>
                </a:ln>
                <a:effectLst>
                  <a:outerShdw dist="38100" dir="2700000" algn="tl" rotWithShape="0">
                    <a:schemeClr val="accent2"/>
                  </a:outerShdw>
                </a:effectLst>
              </a:rPr>
            </a:br>
            <a:r>
              <a:rPr lang="en-US" sz="3200" b="1" dirty="0">
                <a:ln w="6600">
                  <a:solidFill>
                    <a:schemeClr val="accent2"/>
                  </a:solidFill>
                  <a:prstDash val="solid"/>
                </a:ln>
                <a:effectLst>
                  <a:outerShdw dist="38100" dir="2700000" algn="tl" rotWithShape="0">
                    <a:schemeClr val="accent2"/>
                  </a:outerShdw>
                </a:effectLst>
              </a:rPr>
              <a:t>Required Elective</a:t>
            </a:r>
            <a:br>
              <a:rPr lang="en-US" sz="3200" b="1" dirty="0">
                <a:ln w="6600">
                  <a:solidFill>
                    <a:schemeClr val="accent2"/>
                  </a:solidFill>
                  <a:prstDash val="solid"/>
                </a:ln>
                <a:effectLst>
                  <a:outerShdw dist="38100" dir="2700000" algn="tl" rotWithShape="0">
                    <a:schemeClr val="accent2"/>
                  </a:outerShdw>
                </a:effectLst>
              </a:rPr>
            </a:br>
            <a:r>
              <a:rPr lang="en-US" b="1" dirty="0">
                <a:ln w="6600">
                  <a:solidFill>
                    <a:schemeClr val="accent2"/>
                  </a:solidFill>
                  <a:prstDash val="solid"/>
                </a:ln>
                <a:effectLst>
                  <a:outerShdw dist="38100" dir="2700000" algn="tl" rotWithShape="0">
                    <a:schemeClr val="accent2"/>
                  </a:outerShdw>
                </a:effectLst>
              </a:rPr>
              <a:t>Foundation </a:t>
            </a:r>
            <a:r>
              <a:rPr lang="en-US" sz="2000" b="1" dirty="0">
                <a:ln w="6600">
                  <a:solidFill>
                    <a:schemeClr val="accent2"/>
                  </a:solidFill>
                  <a:prstDash val="solid"/>
                </a:ln>
                <a:effectLst>
                  <a:outerShdw dist="38100" dir="2700000" algn="tl" rotWithShape="0">
                    <a:schemeClr val="accent2"/>
                  </a:outerShdw>
                </a:effectLst>
              </a:rPr>
              <a:t>(Continued)</a:t>
            </a:r>
          </a:p>
        </p:txBody>
      </p:sp>
    </p:spTree>
    <p:extLst>
      <p:ext uri="{BB962C8B-B14F-4D97-AF65-F5344CB8AC3E}">
        <p14:creationId xmlns:p14="http://schemas.microsoft.com/office/powerpoint/2010/main" val="202055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4207184056"/>
              </p:ext>
            </p:extLst>
          </p:nvPr>
        </p:nvGraphicFramePr>
        <p:xfrm>
          <a:off x="0" y="1420813"/>
          <a:ext cx="8797637" cy="4714109"/>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981200">
                  <a:extLst>
                    <a:ext uri="{9D8B030D-6E8A-4147-A177-3AD203B41FA5}">
                      <a16:colId xmlns:a16="http://schemas.microsoft.com/office/drawing/2014/main" val="20000"/>
                    </a:ext>
                  </a:extLst>
                </a:gridCol>
                <a:gridCol w="927396">
                  <a:extLst>
                    <a:ext uri="{9D8B030D-6E8A-4147-A177-3AD203B41FA5}">
                      <a16:colId xmlns:a16="http://schemas.microsoft.com/office/drawing/2014/main" val="20001"/>
                    </a:ext>
                  </a:extLst>
                </a:gridCol>
                <a:gridCol w="1257599">
                  <a:extLst>
                    <a:ext uri="{9D8B030D-6E8A-4147-A177-3AD203B41FA5}">
                      <a16:colId xmlns:a16="http://schemas.microsoft.com/office/drawing/2014/main" val="20002"/>
                    </a:ext>
                  </a:extLst>
                </a:gridCol>
                <a:gridCol w="1683523">
                  <a:extLst>
                    <a:ext uri="{9D8B030D-6E8A-4147-A177-3AD203B41FA5}">
                      <a16:colId xmlns:a16="http://schemas.microsoft.com/office/drawing/2014/main" val="20003"/>
                    </a:ext>
                  </a:extLst>
                </a:gridCol>
                <a:gridCol w="1348983">
                  <a:extLst>
                    <a:ext uri="{9D8B030D-6E8A-4147-A177-3AD203B41FA5}">
                      <a16:colId xmlns:a16="http://schemas.microsoft.com/office/drawing/2014/main" val="20004"/>
                    </a:ext>
                  </a:extLst>
                </a:gridCol>
                <a:gridCol w="125853">
                  <a:extLst>
                    <a:ext uri="{9D8B030D-6E8A-4147-A177-3AD203B41FA5}">
                      <a16:colId xmlns:a16="http://schemas.microsoft.com/office/drawing/2014/main" val="20005"/>
                    </a:ext>
                  </a:extLst>
                </a:gridCol>
                <a:gridCol w="1473083">
                  <a:extLst>
                    <a:ext uri="{9D8B030D-6E8A-4147-A177-3AD203B41FA5}">
                      <a16:colId xmlns:a16="http://schemas.microsoft.com/office/drawing/2014/main" val="20006"/>
                    </a:ext>
                  </a:extLst>
                </a:gridCol>
              </a:tblGrid>
              <a:tr h="387927">
                <a:tc>
                  <a:txBody>
                    <a:bodyPr/>
                    <a:lstStyle/>
                    <a:p>
                      <a:r>
                        <a:rPr lang="en-US" dirty="0">
                          <a:latin typeface="Times New Roman" panose="02020603050405020304" pitchFamily="18" charset="0"/>
                          <a:cs typeface="Times New Roman" panose="02020603050405020304" pitchFamily="18" charset="0"/>
                        </a:rPr>
                        <a:t>Courses</a:t>
                      </a:r>
                    </a:p>
                  </a:txBody>
                  <a:tcPr/>
                </a:tc>
                <a:tc>
                  <a:txBody>
                    <a:bodyPr/>
                    <a:lstStyle/>
                    <a:p>
                      <a:r>
                        <a:rPr lang="en-US" dirty="0">
                          <a:latin typeface="Times New Roman" panose="02020603050405020304" pitchFamily="18" charset="0"/>
                          <a:cs typeface="Times New Roman" panose="02020603050405020304" pitchFamily="18" charset="0"/>
                        </a:rPr>
                        <a:t>Credits</a:t>
                      </a:r>
                    </a:p>
                  </a:txBody>
                  <a:tcPr/>
                </a:tc>
                <a:tc>
                  <a:txBody>
                    <a:bodyPr/>
                    <a:lstStyle/>
                    <a:p>
                      <a:pPr algn="ctr"/>
                      <a:r>
                        <a:rPr lang="en-US" dirty="0">
                          <a:latin typeface="Times New Roman" panose="02020603050405020304" pitchFamily="18" charset="0"/>
                          <a:cs typeface="Times New Roman" panose="02020603050405020304" pitchFamily="18" charset="0"/>
                        </a:rPr>
                        <a:t>9</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10</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11</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txBody>
                  <a:tcPr/>
                </a:tc>
                <a:tc gridSpan="2">
                  <a:txBody>
                    <a:bodyPr/>
                    <a:lstStyle/>
                    <a:p>
                      <a:pPr algn="ctr"/>
                      <a:r>
                        <a:rPr lang="en-US" dirty="0">
                          <a:latin typeface="Times New Roman" panose="02020603050405020304" pitchFamily="18" charset="0"/>
                          <a:cs typeface="Times New Roman" panose="02020603050405020304" pitchFamily="18" charset="0"/>
                        </a:rPr>
                        <a:t>12th</a:t>
                      </a: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94216">
                <a:tc>
                  <a:txBody>
                    <a:bodyPr/>
                    <a:lstStyle/>
                    <a:p>
                      <a:pPr marL="55563" marR="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Times New Roman" panose="02020603050405020304" pitchFamily="18" charset="0"/>
                          <a:cs typeface="Times New Roman" panose="02020603050405020304" pitchFamily="18" charset="0"/>
                        </a:rPr>
                        <a:t>English</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chemeClr val="dk1"/>
                          </a:solidFill>
                          <a:effectLst/>
                          <a:latin typeface="Times New Roman" panose="02020603050405020304" pitchFamily="18" charset="0"/>
                          <a:cs typeface="Times New Roman" panose="02020603050405020304" pitchFamily="18" charset="0"/>
                        </a:rPr>
                        <a:t>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latin typeface="Times New Roman" panose="02020603050405020304" pitchFamily="18" charset="0"/>
                          <a:cs typeface="Times New Roman" panose="02020603050405020304" pitchFamily="18" charset="0"/>
                        </a:rPr>
                        <a:t>English I</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latin typeface="Times New Roman" panose="02020603050405020304" pitchFamily="18" charset="0"/>
                          <a:cs typeface="Times New Roman" panose="02020603050405020304" pitchFamily="18" charset="0"/>
                        </a:rPr>
                        <a:t>English II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latin typeface="Times New Roman" panose="02020603050405020304" pitchFamily="18" charset="0"/>
                          <a:cs typeface="Times New Roman" panose="02020603050405020304" pitchFamily="18" charset="0"/>
                        </a:rPr>
                        <a:t>English III</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latin typeface="Times New Roman" panose="02020603050405020304" pitchFamily="18" charset="0"/>
                          <a:cs typeface="Times New Roman" panose="02020603050405020304" pitchFamily="18" charset="0"/>
                        </a:rPr>
                        <a:t>Advanced English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32756">
                <a:tc>
                  <a:txBody>
                    <a:bodyPr/>
                    <a:lstStyle/>
                    <a:p>
                      <a:pPr marL="55563" indent="0" algn="l" fontAlgn="b"/>
                      <a:r>
                        <a:rPr lang="en-US"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Math</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Algebra I</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Geometry</a:t>
                      </a:r>
                    </a:p>
                  </a:txBody>
                  <a:tcPr marL="9525" marR="9525" marT="9525" marB="0" anchor="b"/>
                </a:tc>
                <a:tc gridSpan="3">
                  <a:txBody>
                    <a:bodyPr/>
                    <a:lstStyle/>
                    <a:p>
                      <a:pPr algn="ctr" fontAlgn="b"/>
                      <a:r>
                        <a:rPr lang="en-US" sz="1400" b="1" i="0" u="none" strike="noStrike" dirty="0">
                          <a:solidFill>
                            <a:srgbClr val="FF0000"/>
                          </a:solidFill>
                          <a:effectLst/>
                          <a:latin typeface="Times New Roman" panose="02020603050405020304" pitchFamily="18" charset="0"/>
                          <a:cs typeface="Times New Roman" panose="02020603050405020304" pitchFamily="18" charset="0"/>
                        </a:rPr>
                        <a:t>Two Advanced Math** Courses</a:t>
                      </a:r>
                      <a:r>
                        <a:rPr lang="en-US" sz="1400" b="1" i="0" u="none" strike="noStrike" baseline="0" dirty="0">
                          <a:solidFill>
                            <a:srgbClr val="FF0000"/>
                          </a:solidFill>
                          <a:effectLst/>
                          <a:latin typeface="Times New Roman" panose="02020603050405020304" pitchFamily="18" charset="0"/>
                          <a:cs typeface="Times New Roman" panose="02020603050405020304" pitchFamily="18" charset="0"/>
                        </a:rPr>
                        <a:t> </a:t>
                      </a:r>
                    </a:p>
                    <a:p>
                      <a:pPr algn="ctr" fontAlgn="b"/>
                      <a:r>
                        <a:rPr lang="en-US" sz="1400" b="1" i="0" u="none" strike="noStrike" baseline="0" dirty="0">
                          <a:solidFill>
                            <a:srgbClr val="FF0000"/>
                          </a:solidFill>
                          <a:effectLst/>
                          <a:latin typeface="Times New Roman" panose="02020603050405020304" pitchFamily="18" charset="0"/>
                          <a:cs typeface="Times New Roman" panose="02020603050405020304" pitchFamily="18" charset="0"/>
                        </a:rPr>
                        <a:t>One of Which Must Be Algebra II</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280204">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Science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Biology</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Advanced</a:t>
                      </a:r>
                    </a:p>
                    <a:p>
                      <a:pPr algn="ctr" fontAlgn="b"/>
                      <a:r>
                        <a:rPr lang="en-US" sz="1400" b="1" u="none" strike="noStrike" baseline="0" dirty="0">
                          <a:effectLst/>
                          <a:latin typeface="Times New Roman" panose="02020603050405020304" pitchFamily="18" charset="0"/>
                          <a:cs typeface="Times New Roman" panose="02020603050405020304" pitchFamily="18" charset="0"/>
                        </a:rPr>
                        <a:t>Science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chemeClr val="dk1"/>
                          </a:solidFill>
                          <a:effectLst/>
                          <a:latin typeface="Times New Roman" panose="02020603050405020304" pitchFamily="18" charset="0"/>
                          <a:cs typeface="Times New Roman" panose="02020603050405020304" pitchFamily="18" charset="0"/>
                        </a:rPr>
                        <a:t>Advanced Science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b"/>
                      <a:r>
                        <a:rPr lang="en-US" sz="1400" b="1" u="none" strike="noStrike" dirty="0">
                          <a:solidFill>
                            <a:srgbClr val="FF0000"/>
                          </a:solidFill>
                          <a:effectLst/>
                          <a:latin typeface="Times New Roman" panose="02020603050405020304" pitchFamily="18" charset="0"/>
                          <a:cs typeface="Times New Roman" panose="02020603050405020304" pitchFamily="18" charset="0"/>
                        </a:rPr>
                        <a:t> Advanced </a:t>
                      </a:r>
                    </a:p>
                    <a:p>
                      <a:pPr algn="ctr" fontAlgn="b"/>
                      <a:r>
                        <a:rPr lang="en-US" sz="1400" b="1" u="none" strike="noStrike" dirty="0">
                          <a:solidFill>
                            <a:srgbClr val="FF0000"/>
                          </a:solidFill>
                          <a:effectLst/>
                          <a:latin typeface="Times New Roman" panose="02020603050405020304" pitchFamily="18" charset="0"/>
                          <a:cs typeface="Times New Roman" panose="02020603050405020304" pitchFamily="18" charset="0"/>
                        </a:rPr>
                        <a:t>Science</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332756">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Social Studies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chemeClr val="dk1"/>
                          </a:solidFill>
                          <a:effectLst/>
                          <a:latin typeface="Times New Roman" panose="02020603050405020304" pitchFamily="18" charset="0"/>
                          <a:cs typeface="Times New Roman" panose="02020603050405020304" pitchFamily="18" charset="0"/>
                        </a:rPr>
                        <a:t>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World Geography and/or</a:t>
                      </a:r>
                    </a:p>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 World History</a:t>
                      </a:r>
                    </a:p>
                  </a:txBody>
                  <a:tcPr marL="9525" marR="9525" marT="9525" marB="0" anchor="b"/>
                </a:tc>
                <a:tc hMerge="1">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Times New Roman" panose="02020603050405020304" pitchFamily="18" charset="0"/>
                          <a:cs typeface="Times New Roman" panose="02020603050405020304" pitchFamily="18" charset="0"/>
                        </a:rPr>
                        <a:t>US History</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Times New Roman" panose="02020603050405020304" pitchFamily="18" charset="0"/>
                          <a:cs typeface="Times New Roman" panose="02020603050405020304" pitchFamily="18" charset="0"/>
                        </a:rPr>
                        <a:t>Government</a:t>
                      </a:r>
                      <a:r>
                        <a:rPr lang="en-US" sz="1400" b="1" u="none" strike="noStrike" baseline="0" dirty="0">
                          <a:effectLst/>
                          <a:latin typeface="Times New Roman" panose="02020603050405020304" pitchFamily="18" charset="0"/>
                          <a:cs typeface="Times New Roman" panose="02020603050405020304" pitchFamily="18" charset="0"/>
                        </a:rPr>
                        <a:t> &amp;</a:t>
                      </a:r>
                      <a:endParaRPr lang="en-US" sz="1400" b="1" u="none" strike="noStrike" dirty="0">
                        <a:effectLst/>
                        <a:latin typeface="Times New Roman" panose="02020603050405020304" pitchFamily="18" charset="0"/>
                        <a:cs typeface="Times New Roman" panose="02020603050405020304"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Times New Roman" panose="02020603050405020304" pitchFamily="18" charset="0"/>
                          <a:cs typeface="Times New Roman" panose="02020603050405020304" pitchFamily="18" charset="0"/>
                        </a:rPr>
                        <a:t>Economics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280204">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Fine Arts</a:t>
                      </a: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1</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baseline="0" dirty="0">
                          <a:solidFill>
                            <a:schemeClr val="tx1"/>
                          </a:solidFill>
                          <a:effectLst/>
                          <a:latin typeface="Times New Roman" panose="02020603050405020304" pitchFamily="18" charset="0"/>
                          <a:cs typeface="Times New Roman" panose="02020603050405020304" pitchFamily="18" charset="0"/>
                        </a:rPr>
                        <a:t>1.0 credit at any grade level </a:t>
                      </a:r>
                      <a:r>
                        <a:rPr lang="en-US" sz="1400" b="1" i="0" u="none" strike="noStrike" baseline="0" dirty="0">
                          <a:solidFill>
                            <a:srgbClr val="FF0000"/>
                          </a:solidFill>
                          <a:effectLst/>
                          <a:latin typeface="Times New Roman" panose="02020603050405020304" pitchFamily="18" charset="0"/>
                          <a:cs typeface="Times New Roman" panose="02020603050405020304" pitchFamily="18" charset="0"/>
                        </a:rPr>
                        <a:t>(</a:t>
                      </a:r>
                      <a:r>
                        <a:rPr lang="en-US" sz="1400" b="1" i="0" u="none" strike="noStrike" dirty="0">
                          <a:solidFill>
                            <a:srgbClr val="FF0000"/>
                          </a:solidFill>
                          <a:effectLst/>
                          <a:latin typeface="Times New Roman" panose="02020603050405020304" pitchFamily="18" charset="0"/>
                          <a:cs typeface="Times New Roman" panose="02020603050405020304" pitchFamily="18" charset="0"/>
                        </a:rPr>
                        <a:t>Same Genre)</a:t>
                      </a: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extLst>
                  <a:ext uri="{0D108BD9-81ED-4DB2-BD59-A6C34878D82A}">
                    <a16:rowId xmlns:a16="http://schemas.microsoft.com/office/drawing/2014/main" val="10005"/>
                  </a:ext>
                </a:extLst>
              </a:tr>
              <a:tr h="243518">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Languages (LOTE)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 2.0 credits in the same language at any grade level</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extLst>
                  <a:ext uri="{0D108BD9-81ED-4DB2-BD59-A6C34878D82A}">
                    <a16:rowId xmlns:a16="http://schemas.microsoft.com/office/drawing/2014/main" val="10006"/>
                  </a:ext>
                </a:extLst>
              </a:tr>
              <a:tr h="228600">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P.E. or P.E. Equivalent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algn="ctr" defTabSz="914400" rtl="0" eaLnBrk="1" fontAlgn="b" latinLnBrk="0" hangingPunct="1"/>
                      <a:r>
                        <a:rPr lang="en-US"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1</a:t>
                      </a:r>
                    </a:p>
                  </a:txBody>
                  <a:tcPr marL="9525" marR="9525" marT="9525" marB="0" anchor="b"/>
                </a:tc>
                <a:tc gridSpan="5">
                  <a:txBody>
                    <a:bodyPr/>
                    <a:lstStyle/>
                    <a:p>
                      <a:pPr algn="ctr" fontAlgn="b"/>
                      <a:r>
                        <a:rPr lang="en-US" sz="1400" b="1" i="0" u="none" strike="noStrike" dirty="0">
                          <a:solidFill>
                            <a:schemeClr val="tx1"/>
                          </a:solidFill>
                          <a:effectLst/>
                          <a:latin typeface="Times New Roman" panose="02020603050405020304" pitchFamily="18" charset="0"/>
                          <a:cs typeface="Times New Roman" panose="02020603050405020304" pitchFamily="18" charset="0"/>
                        </a:rPr>
                        <a:t> 1.0</a:t>
                      </a:r>
                      <a:r>
                        <a:rPr lang="en-US" sz="1400" b="1" i="0" u="none" strike="noStrike" baseline="0" dirty="0">
                          <a:solidFill>
                            <a:schemeClr val="tx1"/>
                          </a:solidFill>
                          <a:effectLst/>
                          <a:latin typeface="Times New Roman" panose="02020603050405020304" pitchFamily="18" charset="0"/>
                          <a:cs typeface="Times New Roman" panose="02020603050405020304" pitchFamily="18" charset="0"/>
                        </a:rPr>
                        <a:t> credit at any grade level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extLst>
                  <a:ext uri="{0D108BD9-81ED-4DB2-BD59-A6C34878D82A}">
                    <a16:rowId xmlns:a16="http://schemas.microsoft.com/office/drawing/2014/main" val="10007"/>
                  </a:ext>
                </a:extLst>
              </a:tr>
              <a:tr h="289545">
                <a:tc>
                  <a:txBody>
                    <a:bodyPr/>
                    <a:lstStyle/>
                    <a:p>
                      <a:pPr marL="55563" indent="0" algn="l" fontAlgn="b"/>
                      <a:r>
                        <a:rPr lang="en-US" sz="1400" b="1" kern="1200" dirty="0">
                          <a:solidFill>
                            <a:srgbClr val="FF0000"/>
                          </a:solidFill>
                          <a:latin typeface="Times New Roman" panose="02020603050405020304" pitchFamily="18" charset="0"/>
                          <a:ea typeface="+mn-ea"/>
                          <a:cs typeface="Times New Roman" panose="02020603050405020304" pitchFamily="18" charset="0"/>
                        </a:rPr>
                        <a:t>Speech</a:t>
                      </a:r>
                    </a:p>
                  </a:txBody>
                  <a:tcPr marL="9525" marR="9525" marT="9525" marB="0" anchor="b"/>
                </a:tc>
                <a:tc>
                  <a:txBody>
                    <a:bodyPr/>
                    <a:lstStyle/>
                    <a:p>
                      <a:pPr algn="ctr" fontAlgn="b"/>
                      <a:r>
                        <a:rPr lang="en-US" sz="1400" b="1" i="0" u="none" strike="noStrike" dirty="0">
                          <a:solidFill>
                            <a:srgbClr val="FF0000"/>
                          </a:solidFill>
                          <a:effectLst/>
                          <a:latin typeface="Times New Roman" panose="02020603050405020304" pitchFamily="18" charset="0"/>
                          <a:cs typeface="Times New Roman" panose="02020603050405020304" pitchFamily="18" charset="0"/>
                        </a:rPr>
                        <a:t>.5</a:t>
                      </a:r>
                    </a:p>
                  </a:txBody>
                  <a:tcPr marL="9525" marR="9525" marT="9525" marB="0" anchor="b"/>
                </a:tc>
                <a:tc gridSpan="5">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a:t>
                      </a:r>
                      <a:r>
                        <a:rPr lang="en-US" sz="1400" b="1" i="1" dirty="0">
                          <a:solidFill>
                            <a:srgbClr val="FF0000"/>
                          </a:solidFill>
                          <a:latin typeface="Times New Roman" panose="02020603050405020304" pitchFamily="18" charset="0"/>
                          <a:cs typeface="Times New Roman" panose="02020603050405020304" pitchFamily="18" charset="0"/>
                        </a:rPr>
                        <a:t>Communication Apps. OR Professional Communication (grades 10-12)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extLst>
                  <a:ext uri="{0D108BD9-81ED-4DB2-BD59-A6C34878D82A}">
                    <a16:rowId xmlns:a16="http://schemas.microsoft.com/office/drawing/2014/main" val="10008"/>
                  </a:ext>
                </a:extLst>
              </a:tr>
              <a:tr h="276703">
                <a:tc>
                  <a:txBody>
                    <a:bodyPr/>
                    <a:lstStyle/>
                    <a:p>
                      <a:pPr marL="55563" indent="0"/>
                      <a:r>
                        <a:rPr lang="en-US" sz="1400" b="1" dirty="0">
                          <a:solidFill>
                            <a:srgbClr val="FF0000"/>
                          </a:solidFill>
                          <a:latin typeface="Times New Roman" panose="02020603050405020304" pitchFamily="18" charset="0"/>
                          <a:cs typeface="Times New Roman" panose="02020603050405020304" pitchFamily="18" charset="0"/>
                        </a:rPr>
                        <a:t>Health</a:t>
                      </a:r>
                    </a:p>
                  </a:txBody>
                  <a:tcPr marL="9525" marR="9525" marT="9525" marB="0" anchor="b"/>
                </a:tc>
                <a:tc>
                  <a:txBody>
                    <a:bodyPr/>
                    <a:lstStyle/>
                    <a:p>
                      <a:pPr algn="ctr"/>
                      <a:r>
                        <a:rPr lang="en-US" sz="1400" b="1" dirty="0">
                          <a:solidFill>
                            <a:srgbClr val="FF0000"/>
                          </a:solidFill>
                          <a:latin typeface="Times New Roman" panose="02020603050405020304" pitchFamily="18" charset="0"/>
                          <a:cs typeface="Times New Roman" panose="02020603050405020304" pitchFamily="18" charset="0"/>
                        </a:rPr>
                        <a:t>.5</a:t>
                      </a:r>
                    </a:p>
                  </a:txBody>
                  <a:tcPr marL="9525" marR="9525" marT="9525" marB="0" anchor="b"/>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1" dirty="0">
                          <a:solidFill>
                            <a:srgbClr val="FF0000"/>
                          </a:solidFill>
                          <a:latin typeface="Times New Roman" panose="02020603050405020304" pitchFamily="18" charset="0"/>
                          <a:cs typeface="Times New Roman" panose="02020603050405020304" pitchFamily="18" charset="0"/>
                        </a:rPr>
                        <a:t>0.5 Health OR *(1.0 Lifetime Nutrition OR 1.0 Health Science)</a:t>
                      </a: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extLst>
                  <a:ext uri="{0D108BD9-81ED-4DB2-BD59-A6C34878D82A}">
                    <a16:rowId xmlns:a16="http://schemas.microsoft.com/office/drawing/2014/main" val="10009"/>
                  </a:ext>
                </a:extLst>
              </a:tr>
              <a:tr h="280204">
                <a:tc>
                  <a:txBody>
                    <a:bodyPr/>
                    <a:lstStyle/>
                    <a:p>
                      <a:pPr marL="55563" indent="0" algn="l" fontAlgn="b"/>
                      <a:r>
                        <a:rPr lang="en-US" sz="1400" b="1" kern="1200" dirty="0">
                          <a:solidFill>
                            <a:srgbClr val="FF0000"/>
                          </a:solidFill>
                          <a:latin typeface="Times New Roman" panose="02020603050405020304" pitchFamily="18" charset="0"/>
                          <a:ea typeface="+mn-ea"/>
                          <a:cs typeface="Times New Roman" panose="02020603050405020304" pitchFamily="18" charset="0"/>
                        </a:rPr>
                        <a:t>Technology </a:t>
                      </a:r>
                    </a:p>
                  </a:txBody>
                  <a:tcPr marL="9525" marR="9525" marT="9525" marB="0" anchor="b"/>
                </a:tc>
                <a:tc>
                  <a:txBody>
                    <a:bodyPr/>
                    <a:lstStyle/>
                    <a:p>
                      <a:pPr algn="ctr" fontAlgn="b"/>
                      <a:r>
                        <a:rPr lang="en-US" sz="1400" b="1" i="0" u="none" strike="noStrike" dirty="0">
                          <a:solidFill>
                            <a:srgbClr val="FF0000"/>
                          </a:solidFill>
                          <a:effectLst/>
                          <a:latin typeface="Times New Roman" panose="02020603050405020304" pitchFamily="18" charset="0"/>
                          <a:cs typeface="Times New Roman" panose="02020603050405020304" pitchFamily="18" charset="0"/>
                        </a:rPr>
                        <a:t>1</a:t>
                      </a:r>
                    </a:p>
                  </a:txBody>
                  <a:tcPr marL="9525" marR="9525" marT="9525" marB="0" anchor="b"/>
                </a:tc>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1.0 credit at any grade level</a:t>
                      </a: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extLst>
                  <a:ext uri="{0D108BD9-81ED-4DB2-BD59-A6C34878D82A}">
                    <a16:rowId xmlns:a16="http://schemas.microsoft.com/office/drawing/2014/main" val="10010"/>
                  </a:ext>
                </a:extLst>
              </a:tr>
              <a:tr h="280204">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Electives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i="0" u="none" strike="noStrike" dirty="0">
                          <a:solidFill>
                            <a:schemeClr val="dk1"/>
                          </a:solidFill>
                          <a:effectLst/>
                          <a:latin typeface="Times New Roman" panose="02020603050405020304" pitchFamily="18" charset="0"/>
                          <a:cs typeface="Times New Roman" panose="02020603050405020304" pitchFamily="18" charset="0"/>
                        </a:rPr>
                        <a:t>0.5 to 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11"/>
                  </a:ext>
                </a:extLst>
              </a:tr>
              <a:tr h="280204">
                <a:tc>
                  <a:txBody>
                    <a:bodyPr/>
                    <a:lstStyle/>
                    <a:p>
                      <a:pPr marL="55563" indent="0" algn="l" fontAlgn="b"/>
                      <a:r>
                        <a:rPr lang="en-US" sz="1400" b="1" u="none" strike="noStrike" dirty="0">
                          <a:effectLst/>
                          <a:latin typeface="Times New Roman" panose="02020603050405020304" pitchFamily="18" charset="0"/>
                          <a:cs typeface="Times New Roman" panose="02020603050405020304" pitchFamily="18" charset="0"/>
                        </a:rPr>
                        <a:t>EPID Foundation Total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r>
                      <a:endParaRPr lang="en-US" sz="1800" b="1" i="0" u="none" strike="noStrik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12"/>
                  </a:ext>
                </a:extLst>
              </a:tr>
              <a:tr h="280204">
                <a:tc>
                  <a:txBody>
                    <a:bodyPr/>
                    <a:lstStyle/>
                    <a:p>
                      <a:pPr marL="55563" indent="0" algn="l" fontAlgn="b"/>
                      <a:r>
                        <a:rPr lang="en-US" sz="1600" b="1" i="0" u="none" strike="noStrike" dirty="0">
                          <a:solidFill>
                            <a:srgbClr val="FF0000"/>
                          </a:solidFill>
                          <a:effectLst/>
                          <a:latin typeface="Times New Roman" panose="02020603050405020304" pitchFamily="18" charset="0"/>
                          <a:cs typeface="Times New Roman" panose="02020603050405020304" pitchFamily="18" charset="0"/>
                        </a:rPr>
                        <a:t>Endorsement</a:t>
                      </a:r>
                    </a:p>
                  </a:txBody>
                  <a:tcPr marL="9525" marR="9525" marT="9525" marB="0" anchor="b"/>
                </a:tc>
                <a:tc>
                  <a:txBody>
                    <a:bodyPr/>
                    <a:lstStyle/>
                    <a:p>
                      <a:pPr algn="ctr" fontAlgn="b"/>
                      <a:r>
                        <a:rPr lang="en-US" sz="1600" b="1" i="0" u="none" strike="noStrike" dirty="0">
                          <a:solidFill>
                            <a:srgbClr val="FF0000"/>
                          </a:solidFill>
                          <a:effectLst/>
                          <a:latin typeface="Times New Roman" panose="02020603050405020304" pitchFamily="18" charset="0"/>
                          <a:cs typeface="Times New Roman" panose="02020603050405020304" pitchFamily="18" charset="0"/>
                        </a:rPr>
                        <a:t>4</a:t>
                      </a: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13"/>
                  </a:ext>
                </a:extLst>
              </a:tr>
              <a:tr h="280204">
                <a:tc>
                  <a:txBody>
                    <a:bodyPr/>
                    <a:lstStyle/>
                    <a:p>
                      <a:pPr algn="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tc>
                <a:tc>
                  <a:txBody>
                    <a:bodyPr/>
                    <a:lstStyle/>
                    <a:p>
                      <a:pPr algn="ctr" fontAlgn="b"/>
                      <a:r>
                        <a:rPr lang="en-US" sz="1600" b="1" i="0" u="none" strike="noStrike" dirty="0">
                          <a:solidFill>
                            <a:schemeClr val="tx1"/>
                          </a:solidFill>
                          <a:effectLst/>
                          <a:latin typeface="Times New Roman" panose="02020603050405020304" pitchFamily="18" charset="0"/>
                          <a:cs typeface="Times New Roman" panose="02020603050405020304" pitchFamily="18" charset="0"/>
                        </a:rPr>
                        <a:t>26</a:t>
                      </a: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14"/>
                  </a:ext>
                </a:extLst>
              </a:tr>
            </a:tbl>
          </a:graphicData>
        </a:graphic>
      </p:graphicFrame>
      <p:sp>
        <p:nvSpPr>
          <p:cNvPr id="2" name="Rectangle 1"/>
          <p:cNvSpPr/>
          <p:nvPr/>
        </p:nvSpPr>
        <p:spPr>
          <a:xfrm>
            <a:off x="7086600" y="5562600"/>
            <a:ext cx="1905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6248400"/>
            <a:ext cx="3124200" cy="369332"/>
          </a:xfrm>
          <a:prstGeom prst="rect">
            <a:avLst/>
          </a:prstGeom>
          <a:noFill/>
        </p:spPr>
        <p:txBody>
          <a:bodyPr wrap="square" rtlCol="0">
            <a:spAutoFit/>
          </a:bodyPr>
          <a:lstStyle/>
          <a:p>
            <a:r>
              <a:rPr lang="en-US" b="1" i="1" dirty="0">
                <a:solidFill>
                  <a:srgbClr val="FF0000"/>
                </a:solidFill>
              </a:rPr>
              <a:t>*Uses 0.5 credit elective</a:t>
            </a:r>
          </a:p>
        </p:txBody>
      </p:sp>
      <p:sp>
        <p:nvSpPr>
          <p:cNvPr id="7" name="TextBox 6"/>
          <p:cNvSpPr txBox="1"/>
          <p:nvPr/>
        </p:nvSpPr>
        <p:spPr>
          <a:xfrm>
            <a:off x="6629400" y="6427113"/>
            <a:ext cx="2819400" cy="430887"/>
          </a:xfrm>
          <a:prstGeom prst="rect">
            <a:avLst/>
          </a:prstGeom>
          <a:noFill/>
        </p:spPr>
        <p:txBody>
          <a:bodyPr wrap="square" rtlCol="0">
            <a:spAutoFit/>
          </a:bodyPr>
          <a:lstStyle/>
          <a:p>
            <a:endParaRPr lang="en-US" sz="1100" b="1" i="1" dirty="0">
              <a:solidFill>
                <a:srgbClr val="FF0000"/>
              </a:solidFill>
            </a:endParaRPr>
          </a:p>
          <a:p>
            <a:endParaRPr lang="en-US" sz="1100" b="1" i="1" dirty="0">
              <a:solidFill>
                <a:srgbClr val="FF0000"/>
              </a:solidFill>
            </a:endParaRPr>
          </a:p>
        </p:txBody>
      </p:sp>
      <p:sp>
        <p:nvSpPr>
          <p:cNvPr id="8" name="TextBox 7"/>
          <p:cNvSpPr txBox="1"/>
          <p:nvPr/>
        </p:nvSpPr>
        <p:spPr>
          <a:xfrm>
            <a:off x="3124200" y="6248400"/>
            <a:ext cx="5791201" cy="369332"/>
          </a:xfrm>
          <a:prstGeom prst="rect">
            <a:avLst/>
          </a:prstGeom>
          <a:noFill/>
        </p:spPr>
        <p:txBody>
          <a:bodyPr wrap="square" rtlCol="0">
            <a:spAutoFit/>
          </a:bodyPr>
          <a:lstStyle/>
          <a:p>
            <a:pPr algn="r"/>
            <a:r>
              <a:rPr lang="en-US" b="1" i="1" dirty="0">
                <a:solidFill>
                  <a:srgbClr val="FF0000"/>
                </a:solidFill>
              </a:rPr>
              <a:t>**Most advanced math require Algebra II as prerequisite </a:t>
            </a:r>
          </a:p>
        </p:txBody>
      </p:sp>
      <p:sp>
        <p:nvSpPr>
          <p:cNvPr id="4" name="TextBox 3"/>
          <p:cNvSpPr txBox="1"/>
          <p:nvPr/>
        </p:nvSpPr>
        <p:spPr>
          <a:xfrm>
            <a:off x="0" y="76200"/>
            <a:ext cx="9039367" cy="1295400"/>
          </a:xfrm>
          <a:prstGeom prst="rect">
            <a:avLst/>
          </a:prstGeom>
          <a:noFill/>
          <a:effectLst/>
        </p:spPr>
        <p:txBody>
          <a:bodyPr vert="horz" lIns="91440" tIns="45720" rIns="91440" bIns="45720" rtlCol="0" anchor="ctr">
            <a:noAutofit/>
          </a:bodyPr>
          <a:lstStyle>
            <a:lvl1pPr algn="ctr">
              <a:spcBef>
                <a:spcPct val="0"/>
              </a:spcBef>
              <a:buNone/>
              <a:defRPr sz="4800" b="1">
                <a:ln w="15875">
                  <a:solidFill>
                    <a:schemeClr val="accent3">
                      <a:lumMod val="20000"/>
                      <a:lumOff val="80000"/>
                    </a:schemeClr>
                  </a:solidFill>
                  <a:prstDash val="solid"/>
                </a:ln>
                <a:effectLst>
                  <a:outerShdw blurRad="228600" dist="152400" dir="16800000" sy="30000" kx="-1800000" algn="bl" rotWithShape="0">
                    <a:prstClr val="black">
                      <a:alpha val="32000"/>
                    </a:prst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5000" dirty="0"/>
              <a:t>EPISD Distinguished </a:t>
            </a:r>
          </a:p>
          <a:p>
            <a:r>
              <a:rPr lang="en-US" sz="5000" dirty="0"/>
              <a:t>Level of Achievement Plan HB5</a:t>
            </a:r>
          </a:p>
        </p:txBody>
      </p:sp>
    </p:spTree>
    <p:extLst>
      <p:ext uri="{BB962C8B-B14F-4D97-AF65-F5344CB8AC3E}">
        <p14:creationId xmlns:p14="http://schemas.microsoft.com/office/powerpoint/2010/main" val="127686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23659" y="381000"/>
            <a:ext cx="7315200" cy="646331"/>
          </a:xfrm>
          <a:prstGeom prst="rect">
            <a:avLst/>
          </a:prstGeom>
          <a:gradFill flip="none" rotWithShape="1">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b="1" dirty="0"/>
              <a:t>ARTS AND HUMANITIES ENDORSEMENT OPTIONS</a:t>
            </a:r>
          </a:p>
          <a:p>
            <a:pPr algn="ctr"/>
            <a:r>
              <a:rPr lang="en-US" dirty="0"/>
              <a:t>Foundation (22 Credits) + Endorsement (4.0 Credits) = 26 Credits</a:t>
            </a:r>
          </a:p>
        </p:txBody>
      </p:sp>
      <p:sp>
        <p:nvSpPr>
          <p:cNvPr id="7" name="TextBox 6"/>
          <p:cNvSpPr txBox="1"/>
          <p:nvPr/>
        </p:nvSpPr>
        <p:spPr>
          <a:xfrm>
            <a:off x="2671964" y="1563468"/>
            <a:ext cx="3657600" cy="646331"/>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600" b="1" dirty="0"/>
              <a:t>Academic</a:t>
            </a:r>
          </a:p>
          <a:p>
            <a:r>
              <a:rPr lang="en-US" sz="1600" b="1" dirty="0"/>
              <a:t>Distinguished Level of Achievement</a:t>
            </a:r>
          </a:p>
        </p:txBody>
      </p:sp>
      <p:sp>
        <p:nvSpPr>
          <p:cNvPr id="9" name="TextBox 8"/>
          <p:cNvSpPr txBox="1">
            <a:spLocks/>
          </p:cNvSpPr>
          <p:nvPr/>
        </p:nvSpPr>
        <p:spPr>
          <a:xfrm>
            <a:off x="475447" y="2860666"/>
            <a:ext cx="1463040" cy="13716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(A)</a:t>
            </a:r>
          </a:p>
          <a:p>
            <a:r>
              <a:rPr lang="en-US" sz="1400" b="1" dirty="0"/>
              <a:t>Social </a:t>
            </a:r>
          </a:p>
          <a:p>
            <a:r>
              <a:rPr lang="en-US" sz="1400" b="1" dirty="0"/>
              <a:t>Studies</a:t>
            </a:r>
          </a:p>
          <a:p>
            <a:endParaRPr lang="en-US" sz="1400" b="1" dirty="0"/>
          </a:p>
          <a:p>
            <a:r>
              <a:rPr lang="en-US" dirty="0"/>
              <a:t>EPISD </a:t>
            </a:r>
          </a:p>
          <a:p>
            <a:r>
              <a:rPr lang="en-US" dirty="0"/>
              <a:t>Foundation And</a:t>
            </a:r>
          </a:p>
        </p:txBody>
      </p:sp>
      <p:sp>
        <p:nvSpPr>
          <p:cNvPr id="10" name="TextBox 9"/>
          <p:cNvSpPr txBox="1">
            <a:spLocks/>
          </p:cNvSpPr>
          <p:nvPr/>
        </p:nvSpPr>
        <p:spPr>
          <a:xfrm>
            <a:off x="2118360" y="2853969"/>
            <a:ext cx="1463040" cy="1384995"/>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(B)</a:t>
            </a:r>
          </a:p>
          <a:p>
            <a:r>
              <a:rPr lang="en-US" sz="1400" b="1" dirty="0"/>
              <a:t>LOTE</a:t>
            </a:r>
          </a:p>
          <a:p>
            <a:r>
              <a:rPr lang="en-US" dirty="0"/>
              <a:t>Languages Other Than English</a:t>
            </a:r>
          </a:p>
          <a:p>
            <a:r>
              <a:rPr lang="en-US" dirty="0"/>
              <a:t>Same Language</a:t>
            </a:r>
          </a:p>
          <a:p>
            <a:r>
              <a:rPr lang="en-US" dirty="0"/>
              <a:t>EPISD </a:t>
            </a:r>
          </a:p>
          <a:p>
            <a:r>
              <a:rPr lang="en-US" dirty="0"/>
              <a:t>Foundation And</a:t>
            </a:r>
          </a:p>
        </p:txBody>
      </p:sp>
      <p:sp>
        <p:nvSpPr>
          <p:cNvPr id="11" name="TextBox 10"/>
          <p:cNvSpPr txBox="1">
            <a:spLocks/>
          </p:cNvSpPr>
          <p:nvPr/>
        </p:nvSpPr>
        <p:spPr>
          <a:xfrm>
            <a:off x="3749733" y="2864120"/>
            <a:ext cx="1463040" cy="1368146"/>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(C)</a:t>
            </a:r>
          </a:p>
          <a:p>
            <a:r>
              <a:rPr lang="en-US" sz="1400" b="1" dirty="0"/>
              <a:t>LOTE</a:t>
            </a:r>
          </a:p>
          <a:p>
            <a:r>
              <a:rPr lang="en-US" dirty="0"/>
              <a:t>Languages Other Than English Different Language</a:t>
            </a:r>
          </a:p>
          <a:p>
            <a:r>
              <a:rPr lang="en-US" dirty="0"/>
              <a:t>EPISD</a:t>
            </a:r>
          </a:p>
          <a:p>
            <a:r>
              <a:rPr lang="en-US" dirty="0"/>
              <a:t>Foundation And</a:t>
            </a:r>
          </a:p>
          <a:p>
            <a:endParaRPr lang="en-US" dirty="0"/>
          </a:p>
        </p:txBody>
      </p:sp>
      <p:sp>
        <p:nvSpPr>
          <p:cNvPr id="12" name="TextBox 11"/>
          <p:cNvSpPr txBox="1">
            <a:spLocks/>
          </p:cNvSpPr>
          <p:nvPr/>
        </p:nvSpPr>
        <p:spPr>
          <a:xfrm>
            <a:off x="5371291" y="2860666"/>
            <a:ext cx="1463040" cy="13716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(D)</a:t>
            </a:r>
          </a:p>
          <a:p>
            <a:r>
              <a:rPr lang="en-US" sz="1400" b="1" dirty="0"/>
              <a:t>Fine Arts</a:t>
            </a:r>
          </a:p>
          <a:p>
            <a:endParaRPr lang="en-US" dirty="0"/>
          </a:p>
          <a:p>
            <a:r>
              <a:rPr lang="en-US" dirty="0"/>
              <a:t>EPISD Foundation And</a:t>
            </a:r>
          </a:p>
          <a:p>
            <a:endParaRPr lang="en-US" dirty="0"/>
          </a:p>
          <a:p>
            <a:endParaRPr lang="en-US" dirty="0"/>
          </a:p>
        </p:txBody>
      </p:sp>
      <p:sp>
        <p:nvSpPr>
          <p:cNvPr id="13" name="TextBox 12"/>
          <p:cNvSpPr txBox="1">
            <a:spLocks noChangeAspect="1"/>
          </p:cNvSpPr>
          <p:nvPr/>
        </p:nvSpPr>
        <p:spPr>
          <a:xfrm>
            <a:off x="6966578" y="2667000"/>
            <a:ext cx="1872621" cy="1030069"/>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r="-100000" b="-100000"/>
          </a:gra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en-US" sz="1200" dirty="0"/>
              <a:t>Endorsement (E)</a:t>
            </a:r>
          </a:p>
          <a:p>
            <a:pPr algn="ctr"/>
            <a:r>
              <a:rPr lang="en-US" sz="1400" b="1" dirty="0"/>
              <a:t>English Language Arts</a:t>
            </a:r>
          </a:p>
          <a:p>
            <a:pPr algn="ctr"/>
            <a:r>
              <a:rPr lang="en-US" sz="1200" dirty="0"/>
              <a:t>EPISD </a:t>
            </a:r>
          </a:p>
          <a:p>
            <a:pPr algn="ctr"/>
            <a:r>
              <a:rPr lang="en-US" sz="1200" dirty="0"/>
              <a:t>Foundation And</a:t>
            </a:r>
          </a:p>
          <a:p>
            <a:pPr algn="ctr"/>
            <a:endParaRPr lang="en-US" sz="1200" b="1" dirty="0"/>
          </a:p>
        </p:txBody>
      </p:sp>
      <p:cxnSp>
        <p:nvCxnSpPr>
          <p:cNvPr id="17" name="Elbow Connector 16"/>
          <p:cNvCxnSpPr>
            <a:stCxn id="6" idx="2"/>
          </p:cNvCxnSpPr>
          <p:nvPr/>
        </p:nvCxnSpPr>
        <p:spPr>
          <a:xfrm rot="5400000">
            <a:off x="4209254" y="1299330"/>
            <a:ext cx="544004" cy="6"/>
          </a:xfrm>
          <a:prstGeom prst="bentConnector3">
            <a:avLst>
              <a:gd name="adj1" fmla="val 50000"/>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475447" y="4495800"/>
            <a:ext cx="1463040" cy="22098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400" dirty="0"/>
              <a:t>1.0 Human Geography AP, </a:t>
            </a:r>
          </a:p>
          <a:p>
            <a:r>
              <a:rPr lang="en-US" sz="1400" dirty="0"/>
              <a:t>1.0 Additional Social Studies,</a:t>
            </a:r>
          </a:p>
          <a:p>
            <a:r>
              <a:rPr lang="en-US" sz="1400" dirty="0"/>
              <a:t>1.0  Art History </a:t>
            </a:r>
          </a:p>
          <a:p>
            <a:r>
              <a:rPr lang="en-US" sz="1400" dirty="0"/>
              <a:t>1.0 Additional Elective</a:t>
            </a:r>
          </a:p>
          <a:p>
            <a:endParaRPr lang="en-US" sz="1400" dirty="0"/>
          </a:p>
          <a:p>
            <a:r>
              <a:rPr lang="en-US" sz="1400" b="1" dirty="0"/>
              <a:t>4.0 Credits</a:t>
            </a:r>
            <a:endParaRPr lang="en-US" sz="1400" dirty="0"/>
          </a:p>
        </p:txBody>
      </p:sp>
      <p:sp>
        <p:nvSpPr>
          <p:cNvPr id="28" name="TextBox 27"/>
          <p:cNvSpPr txBox="1">
            <a:spLocks/>
          </p:cNvSpPr>
          <p:nvPr/>
        </p:nvSpPr>
        <p:spPr>
          <a:xfrm>
            <a:off x="2118360" y="4495800"/>
            <a:ext cx="1463040" cy="2209800"/>
          </a:xfrm>
          <a:prstGeom prst="rect">
            <a:avLst/>
          </a:prstGeom>
          <a:gradFill>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400" dirty="0"/>
              <a:t>Third and fourth level of the same language other than English and two additional electives</a:t>
            </a:r>
          </a:p>
          <a:p>
            <a:endParaRPr lang="en-US" sz="1400" dirty="0"/>
          </a:p>
          <a:p>
            <a:r>
              <a:rPr lang="en-US" sz="1400" b="1" dirty="0"/>
              <a:t>4.0 Credits</a:t>
            </a:r>
            <a:endParaRPr lang="en-US" sz="1400" dirty="0"/>
          </a:p>
        </p:txBody>
      </p:sp>
      <p:sp>
        <p:nvSpPr>
          <p:cNvPr id="29" name="TextBox 28"/>
          <p:cNvSpPr txBox="1">
            <a:spLocks/>
          </p:cNvSpPr>
          <p:nvPr/>
        </p:nvSpPr>
        <p:spPr>
          <a:xfrm>
            <a:off x="3749733" y="4495800"/>
            <a:ext cx="1463040" cy="22098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400"/>
            </a:lvl1pPr>
          </a:lstStyle>
          <a:p>
            <a:r>
              <a:rPr lang="en-US" dirty="0"/>
              <a:t>Two levels of an additional language other than English, and two additional electives</a:t>
            </a:r>
          </a:p>
          <a:p>
            <a:r>
              <a:rPr lang="en-US" dirty="0"/>
              <a:t> </a:t>
            </a:r>
          </a:p>
          <a:p>
            <a:pPr algn="ctr"/>
            <a:r>
              <a:rPr lang="en-US" b="1" dirty="0"/>
              <a:t>4.0 Credit</a:t>
            </a:r>
          </a:p>
        </p:txBody>
      </p:sp>
      <p:sp>
        <p:nvSpPr>
          <p:cNvPr id="30" name="TextBox 29"/>
          <p:cNvSpPr txBox="1">
            <a:spLocks noChangeAspect="1"/>
          </p:cNvSpPr>
          <p:nvPr/>
        </p:nvSpPr>
        <p:spPr>
          <a:xfrm>
            <a:off x="5371294" y="4495800"/>
            <a:ext cx="1463040" cy="22098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400"/>
            </a:lvl1pPr>
          </a:lstStyle>
          <a:p>
            <a:r>
              <a:rPr lang="en-US" dirty="0"/>
              <a:t>A coherent sequence of 4 credits by selecting from 1 or 2 categories or disciplines in fine arts </a:t>
            </a:r>
          </a:p>
          <a:p>
            <a:endParaRPr lang="en-US" dirty="0"/>
          </a:p>
          <a:p>
            <a:pPr algn="ctr"/>
            <a:r>
              <a:rPr lang="en-US" b="1" dirty="0"/>
              <a:t>4.0 Credit</a:t>
            </a:r>
          </a:p>
        </p:txBody>
      </p:sp>
      <p:sp>
        <p:nvSpPr>
          <p:cNvPr id="31" name="TextBox 30"/>
          <p:cNvSpPr txBox="1">
            <a:spLocks noChangeAspect="1"/>
          </p:cNvSpPr>
          <p:nvPr/>
        </p:nvSpPr>
        <p:spPr>
          <a:xfrm>
            <a:off x="6966579" y="3886200"/>
            <a:ext cx="1872620" cy="2819400"/>
          </a:xfrm>
          <a:prstGeom prst="rect">
            <a:avLst/>
          </a:prstGeom>
          <a:gradFill flip="none" rotWithShape="1">
            <a:gsLst>
              <a:gs pos="0">
                <a:schemeClr val="accent5">
                  <a:lumMod val="40000"/>
                  <a:lumOff val="6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400" dirty="0"/>
              <a:t>4 English elective credits by selecting from the following: </a:t>
            </a:r>
          </a:p>
          <a:p>
            <a:r>
              <a:rPr lang="en-US" sz="1400" dirty="0"/>
              <a:t>English IV, Ind. Study in English, Lit. Genres, Creative Writing, Research &amp; Tech Writ., Humanities, AP Eng. Lit. &amp; Composition; or IB Lang. Studies A1 Higher Level; or Comm. Applications </a:t>
            </a:r>
          </a:p>
          <a:p>
            <a:pPr algn="ctr"/>
            <a:r>
              <a:rPr lang="en-US" sz="1400" b="1" dirty="0"/>
              <a:t> 4.0 Credits</a:t>
            </a:r>
          </a:p>
        </p:txBody>
      </p:sp>
      <p:cxnSp>
        <p:nvCxnSpPr>
          <p:cNvPr id="33" name="Elbow Connector 32"/>
          <p:cNvCxnSpPr>
            <a:endCxn id="9" idx="0"/>
          </p:cNvCxnSpPr>
          <p:nvPr/>
        </p:nvCxnSpPr>
        <p:spPr>
          <a:xfrm rot="10800000" flipV="1">
            <a:off x="1206968" y="2445312"/>
            <a:ext cx="5259095" cy="415354"/>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AutoShape 2"/>
          <p:cNvCxnSpPr>
            <a:cxnSpLocks noChangeShapeType="1"/>
            <a:stCxn id="7" idx="2"/>
          </p:cNvCxnSpPr>
          <p:nvPr/>
        </p:nvCxnSpPr>
        <p:spPr bwMode="auto">
          <a:xfrm>
            <a:off x="4500764" y="2209799"/>
            <a:ext cx="0" cy="261643"/>
          </a:xfrm>
          <a:prstGeom prst="straightConnector1">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4" name="Straight Arrow Connector 1023"/>
          <p:cNvCxnSpPr>
            <a:endCxn id="10" idx="0"/>
          </p:cNvCxnSpPr>
          <p:nvPr/>
        </p:nvCxnSpPr>
        <p:spPr>
          <a:xfrm>
            <a:off x="2849880" y="2450543"/>
            <a:ext cx="0" cy="40342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Elbow Connector 1031"/>
          <p:cNvCxnSpPr>
            <a:endCxn id="13" idx="0"/>
          </p:cNvCxnSpPr>
          <p:nvPr/>
        </p:nvCxnSpPr>
        <p:spPr>
          <a:xfrm>
            <a:off x="6466063" y="2445312"/>
            <a:ext cx="1436826" cy="221688"/>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4" name="Elbow Connector 1033"/>
          <p:cNvCxnSpPr>
            <a:endCxn id="12" idx="0"/>
          </p:cNvCxnSpPr>
          <p:nvPr/>
        </p:nvCxnSpPr>
        <p:spPr>
          <a:xfrm rot="5400000">
            <a:off x="5908201" y="2666053"/>
            <a:ext cx="389224" cy="3"/>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9" idx="2"/>
            <a:endCxn id="27" idx="0"/>
          </p:cNvCxnSpPr>
          <p:nvPr/>
        </p:nvCxnSpPr>
        <p:spPr>
          <a:xfrm>
            <a:off x="1206967" y="4232266"/>
            <a:ext cx="0" cy="2635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Straight Arrow Connector 1040"/>
          <p:cNvCxnSpPr>
            <a:stCxn id="11" idx="2"/>
            <a:endCxn id="29" idx="0"/>
          </p:cNvCxnSpPr>
          <p:nvPr/>
        </p:nvCxnSpPr>
        <p:spPr>
          <a:xfrm>
            <a:off x="4481253" y="4232266"/>
            <a:ext cx="0" cy="2635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12" idx="2"/>
            <a:endCxn id="30" idx="0"/>
          </p:cNvCxnSpPr>
          <p:nvPr/>
        </p:nvCxnSpPr>
        <p:spPr>
          <a:xfrm>
            <a:off x="6102811" y="4232266"/>
            <a:ext cx="3" cy="263534"/>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stCxn id="13" idx="2"/>
          </p:cNvCxnSpPr>
          <p:nvPr/>
        </p:nvCxnSpPr>
        <p:spPr>
          <a:xfrm flipH="1">
            <a:off x="7891952" y="3697069"/>
            <a:ext cx="10937" cy="18913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500764" y="2457240"/>
            <a:ext cx="0" cy="40342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a:endCxn id="28" idx="0"/>
          </p:cNvCxnSpPr>
          <p:nvPr/>
        </p:nvCxnSpPr>
        <p:spPr>
          <a:xfrm>
            <a:off x="2849880" y="4238964"/>
            <a:ext cx="0" cy="25683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582" y="276441"/>
            <a:ext cx="1311008" cy="1486047"/>
          </a:xfrm>
          <a:prstGeom prst="rect">
            <a:avLst/>
          </a:prstGeom>
        </p:spPr>
      </p:pic>
    </p:spTree>
    <p:extLst>
      <p:ext uri="{BB962C8B-B14F-4D97-AF65-F5344CB8AC3E}">
        <p14:creationId xmlns:p14="http://schemas.microsoft.com/office/powerpoint/2010/main" val="170972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78752"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23659" y="373135"/>
            <a:ext cx="7315200" cy="646331"/>
          </a:xfrm>
          <a:prstGeom prst="rect">
            <a:avLst/>
          </a:prstGeom>
          <a:gradFill flip="none" rotWithShape="1">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b="1"/>
            </a:lvl1pPr>
          </a:lstStyle>
          <a:p>
            <a:r>
              <a:rPr lang="en-US" dirty="0"/>
              <a:t>BUSINESS &amp; INDUSTRY ENDORSEMENT OPTIONS</a:t>
            </a:r>
          </a:p>
          <a:p>
            <a:r>
              <a:rPr lang="en-US" dirty="0"/>
              <a:t>Foundation (22 Credits) + Endorsement (4.0 Credits) = 26 Credits</a:t>
            </a:r>
          </a:p>
        </p:txBody>
      </p:sp>
      <p:sp>
        <p:nvSpPr>
          <p:cNvPr id="8" name="TextBox 7"/>
          <p:cNvSpPr txBox="1"/>
          <p:nvPr/>
        </p:nvSpPr>
        <p:spPr>
          <a:xfrm>
            <a:off x="304800" y="1639669"/>
            <a:ext cx="3657600" cy="646331"/>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2000" b="1" dirty="0"/>
              <a:t>Career &amp; Technical Education</a:t>
            </a:r>
          </a:p>
          <a:p>
            <a:pPr algn="ctr"/>
            <a:r>
              <a:rPr lang="en-US" sz="1600" b="1" dirty="0"/>
              <a:t>Distinguished Level of Achievement</a:t>
            </a:r>
          </a:p>
        </p:txBody>
      </p:sp>
      <p:sp>
        <p:nvSpPr>
          <p:cNvPr id="9" name="TextBox 8"/>
          <p:cNvSpPr txBox="1">
            <a:spLocks/>
          </p:cNvSpPr>
          <p:nvPr/>
        </p:nvSpPr>
        <p:spPr>
          <a:xfrm>
            <a:off x="1402081" y="2500320"/>
            <a:ext cx="1463040" cy="13716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(A)</a:t>
            </a:r>
          </a:p>
          <a:p>
            <a:r>
              <a:rPr lang="en-US" sz="1400" b="1" dirty="0"/>
              <a:t>CAREER &amp; TECHNICAL EDUCATION</a:t>
            </a:r>
          </a:p>
          <a:p>
            <a:r>
              <a:rPr lang="en-US" sz="1400" dirty="0"/>
              <a:t>EPISD Foundation And</a:t>
            </a:r>
          </a:p>
        </p:txBody>
      </p:sp>
      <p:sp>
        <p:nvSpPr>
          <p:cNvPr id="11" name="TextBox 10"/>
          <p:cNvSpPr txBox="1">
            <a:spLocks/>
          </p:cNvSpPr>
          <p:nvPr/>
        </p:nvSpPr>
        <p:spPr>
          <a:xfrm>
            <a:off x="4376189" y="2592686"/>
            <a:ext cx="1415011" cy="1368146"/>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(B)</a:t>
            </a:r>
          </a:p>
          <a:p>
            <a:r>
              <a:rPr lang="en-US" sz="1400" b="1" dirty="0"/>
              <a:t>ENGLISH</a:t>
            </a:r>
            <a:endParaRPr lang="en-US" dirty="0"/>
          </a:p>
          <a:p>
            <a:endParaRPr lang="en-US" sz="1400" dirty="0"/>
          </a:p>
          <a:p>
            <a:r>
              <a:rPr lang="en-US" sz="1400" dirty="0"/>
              <a:t>EPISD Foundation And</a:t>
            </a:r>
          </a:p>
          <a:p>
            <a:endParaRPr lang="en-US" dirty="0"/>
          </a:p>
        </p:txBody>
      </p:sp>
      <p:sp>
        <p:nvSpPr>
          <p:cNvPr id="12" name="TextBox 11"/>
          <p:cNvSpPr txBox="1">
            <a:spLocks/>
          </p:cNvSpPr>
          <p:nvPr/>
        </p:nvSpPr>
        <p:spPr>
          <a:xfrm>
            <a:off x="5881944" y="2592686"/>
            <a:ext cx="1415011" cy="13716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200" dirty="0"/>
              <a:t>Endorsement (C)</a:t>
            </a:r>
          </a:p>
          <a:p>
            <a:pPr algn="ctr"/>
            <a:r>
              <a:rPr lang="en-US" sz="1400" b="1" dirty="0"/>
              <a:t>TECHNOLOGY</a:t>
            </a:r>
          </a:p>
          <a:p>
            <a:pPr algn="ctr"/>
            <a:r>
              <a:rPr lang="en-US" sz="1400" b="1" dirty="0"/>
              <a:t>APPLICATIONS</a:t>
            </a:r>
            <a:endParaRPr lang="en-US" sz="400" b="1" dirty="0"/>
          </a:p>
          <a:p>
            <a:pPr algn="ctr"/>
            <a:r>
              <a:rPr lang="en-US" sz="1400" dirty="0"/>
              <a:t>EPISD Foundation And</a:t>
            </a:r>
          </a:p>
          <a:p>
            <a:pPr algn="ctr"/>
            <a:endParaRPr lang="en-US" sz="1400" b="1" dirty="0"/>
          </a:p>
          <a:p>
            <a:pPr algn="ctr"/>
            <a:endParaRPr lang="en-US" sz="1400" b="1" dirty="0"/>
          </a:p>
        </p:txBody>
      </p:sp>
      <p:sp>
        <p:nvSpPr>
          <p:cNvPr id="13" name="TextBox 12"/>
          <p:cNvSpPr txBox="1">
            <a:spLocks noChangeAspect="1"/>
          </p:cNvSpPr>
          <p:nvPr/>
        </p:nvSpPr>
        <p:spPr>
          <a:xfrm>
            <a:off x="7409405" y="2596140"/>
            <a:ext cx="1415011" cy="13716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a:noFil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200" dirty="0"/>
              <a:t>Endorsement (D)</a:t>
            </a:r>
          </a:p>
          <a:p>
            <a:pPr algn="ctr"/>
            <a:r>
              <a:rPr lang="en-US" sz="1400" b="1" dirty="0"/>
              <a:t>BUSINESS</a:t>
            </a:r>
          </a:p>
          <a:p>
            <a:pPr algn="ctr"/>
            <a:r>
              <a:rPr lang="en-US" sz="1400" b="1" dirty="0"/>
              <a:t>COMBINATION</a:t>
            </a:r>
            <a:endParaRPr lang="en-US" sz="800" b="1" dirty="0"/>
          </a:p>
          <a:p>
            <a:pPr algn="ctr"/>
            <a:r>
              <a:rPr lang="en-US" sz="1400" dirty="0"/>
              <a:t>EPISD Foundation And</a:t>
            </a:r>
          </a:p>
          <a:p>
            <a:pPr algn="ctr"/>
            <a:endParaRPr lang="en-US" sz="1200" b="1" dirty="0"/>
          </a:p>
        </p:txBody>
      </p:sp>
      <p:cxnSp>
        <p:nvCxnSpPr>
          <p:cNvPr id="17" name="Elbow Connector 16"/>
          <p:cNvCxnSpPr>
            <a:stCxn id="6" idx="2"/>
            <a:endCxn id="8" idx="0"/>
          </p:cNvCxnSpPr>
          <p:nvPr/>
        </p:nvCxnSpPr>
        <p:spPr>
          <a:xfrm rot="5400000">
            <a:off x="2997329" y="155738"/>
            <a:ext cx="620203" cy="2347659"/>
          </a:xfrm>
          <a:prstGeom prst="bentConnector3">
            <a:avLst>
              <a:gd name="adj1" fmla="val 50000"/>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481259" y="1327124"/>
            <a:ext cx="1995747" cy="280469"/>
          </a:xfrm>
          <a:prstGeom prst="bentConnector2">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141583" y="4086240"/>
            <a:ext cx="4062743" cy="239076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pPr algn="l"/>
            <a:r>
              <a:rPr lang="en-US" dirty="0"/>
              <a:t>A coherent sequence of courses for 4 or more credits in CTE that consists of at least 2 courses in the same career cluster including at least one advanced CTE course which includes any course that is the third or higher course in a sequence. That final course must be from one of the following clusters: </a:t>
            </a:r>
          </a:p>
          <a:p>
            <a:pPr algn="l"/>
            <a:endParaRPr lang="en-US" sz="200" dirty="0"/>
          </a:p>
          <a:p>
            <a:pPr algn="l"/>
            <a:r>
              <a:rPr lang="en-US" dirty="0"/>
              <a:t>Agriculture, Food &amp; Natural Resources, Architecture &amp; Construction, Arts, Audio/Video Technology, &amp; Communication, Business Management Administration, Finance, Hospitality &amp; Tourism, Information Technology, Manufacturing, Marketing, or Transportation.</a:t>
            </a:r>
          </a:p>
          <a:p>
            <a:r>
              <a:rPr lang="en-US" sz="1400" b="1" dirty="0"/>
              <a:t>4.0 Credits</a:t>
            </a:r>
          </a:p>
        </p:txBody>
      </p:sp>
      <p:sp>
        <p:nvSpPr>
          <p:cNvPr id="29" name="TextBox 28"/>
          <p:cNvSpPr txBox="1">
            <a:spLocks/>
          </p:cNvSpPr>
          <p:nvPr/>
        </p:nvSpPr>
        <p:spPr>
          <a:xfrm>
            <a:off x="4376189" y="4191000"/>
            <a:ext cx="1415011" cy="22860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Three Levels of Public Speaking OR</a:t>
            </a:r>
          </a:p>
          <a:p>
            <a:r>
              <a:rPr lang="en-US" dirty="0"/>
              <a:t>Three Levels of Debate OR</a:t>
            </a:r>
          </a:p>
          <a:p>
            <a:r>
              <a:rPr lang="en-US" dirty="0"/>
              <a:t>Three Levels of Adv. Journ. Newspaper OR</a:t>
            </a:r>
          </a:p>
          <a:p>
            <a:r>
              <a:rPr lang="en-US" dirty="0"/>
              <a:t>Three Levels Adv. Journ. Yearbook</a:t>
            </a:r>
          </a:p>
          <a:p>
            <a:r>
              <a:rPr lang="en-US" dirty="0"/>
              <a:t>&amp; 1 English elect.</a:t>
            </a:r>
          </a:p>
          <a:p>
            <a:r>
              <a:rPr lang="en-US" sz="1400" b="1" dirty="0"/>
              <a:t>4.0 Credit</a:t>
            </a:r>
          </a:p>
        </p:txBody>
      </p:sp>
      <p:sp>
        <p:nvSpPr>
          <p:cNvPr id="30" name="TextBox 29"/>
          <p:cNvSpPr txBox="1">
            <a:spLocks/>
          </p:cNvSpPr>
          <p:nvPr/>
        </p:nvSpPr>
        <p:spPr>
          <a:xfrm>
            <a:off x="5881944" y="4191000"/>
            <a:ext cx="1415011" cy="22860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cmpd="sng">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200" dirty="0"/>
              <a:t>4 technology applications credits by selecting from: Digital Design, Digital Art, 3-D Modeling, Digital Communications, Digital Video, Web Communications, &amp; Design, Gaming</a:t>
            </a:r>
          </a:p>
          <a:p>
            <a:pPr algn="ctr"/>
            <a:r>
              <a:rPr lang="en-US" sz="1400" dirty="0"/>
              <a:t> </a:t>
            </a:r>
            <a:r>
              <a:rPr lang="en-US" sz="1400" b="1" dirty="0"/>
              <a:t>4.0 Credits</a:t>
            </a:r>
          </a:p>
        </p:txBody>
      </p:sp>
      <p:sp>
        <p:nvSpPr>
          <p:cNvPr id="31" name="TextBox 30"/>
          <p:cNvSpPr txBox="1">
            <a:spLocks/>
          </p:cNvSpPr>
          <p:nvPr/>
        </p:nvSpPr>
        <p:spPr>
          <a:xfrm>
            <a:off x="7409047" y="4191000"/>
            <a:ext cx="1415011" cy="2286000"/>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600" dirty="0"/>
              <a:t>4 Credits From any Business and Industry Endorsement; (A), (B), or (C) </a:t>
            </a:r>
          </a:p>
          <a:p>
            <a:pPr algn="ctr"/>
            <a:r>
              <a:rPr lang="en-US" sz="1400" b="1" dirty="0"/>
              <a:t>4.0 Credits</a:t>
            </a:r>
          </a:p>
        </p:txBody>
      </p:sp>
      <p:cxnSp>
        <p:nvCxnSpPr>
          <p:cNvPr id="33" name="Elbow Connector 32"/>
          <p:cNvCxnSpPr>
            <a:stCxn id="8" idx="2"/>
            <a:endCxn id="9" idx="0"/>
          </p:cNvCxnSpPr>
          <p:nvPr/>
        </p:nvCxnSpPr>
        <p:spPr>
          <a:xfrm rot="16200000" flipH="1">
            <a:off x="2026440" y="2393159"/>
            <a:ext cx="214320" cy="1"/>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Elbow Connector 1031"/>
          <p:cNvCxnSpPr/>
          <p:nvPr/>
        </p:nvCxnSpPr>
        <p:spPr>
          <a:xfrm>
            <a:off x="6589974" y="2392891"/>
            <a:ext cx="1536879" cy="199795"/>
          </a:xfrm>
          <a:prstGeom prst="bentConnector3">
            <a:avLst>
              <a:gd name="adj1" fmla="val 100184"/>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9" idx="2"/>
          </p:cNvCxnSpPr>
          <p:nvPr/>
        </p:nvCxnSpPr>
        <p:spPr>
          <a:xfrm>
            <a:off x="2133601" y="3871920"/>
            <a:ext cx="0" cy="2188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Straight Arrow Connector 1040"/>
          <p:cNvCxnSpPr>
            <a:stCxn id="11" idx="2"/>
            <a:endCxn id="29" idx="0"/>
          </p:cNvCxnSpPr>
          <p:nvPr/>
        </p:nvCxnSpPr>
        <p:spPr>
          <a:xfrm>
            <a:off x="5083695" y="3960832"/>
            <a:ext cx="0" cy="23016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12" idx="2"/>
            <a:endCxn id="30" idx="0"/>
          </p:cNvCxnSpPr>
          <p:nvPr/>
        </p:nvCxnSpPr>
        <p:spPr>
          <a:xfrm>
            <a:off x="6589450" y="3964286"/>
            <a:ext cx="0" cy="226714"/>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stCxn id="13" idx="2"/>
            <a:endCxn id="31" idx="0"/>
          </p:cNvCxnSpPr>
          <p:nvPr/>
        </p:nvCxnSpPr>
        <p:spPr>
          <a:xfrm flipH="1">
            <a:off x="8116553" y="3967740"/>
            <a:ext cx="358" cy="2232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11" idx="0"/>
          </p:cNvCxnSpPr>
          <p:nvPr/>
        </p:nvCxnSpPr>
        <p:spPr>
          <a:xfrm rot="10800000" flipV="1">
            <a:off x="5083695" y="2392892"/>
            <a:ext cx="1505754" cy="199794"/>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6576059" y="2209799"/>
            <a:ext cx="0" cy="382887"/>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65320" y="1600200"/>
            <a:ext cx="4221480" cy="646331"/>
          </a:xfrm>
          <a:prstGeom prst="rect">
            <a:avLst/>
          </a:prstGeom>
          <a:gradFill flip="none" rotWithShape="1">
            <a:gsLst>
              <a:gs pos="0">
                <a:schemeClr val="accent3">
                  <a:lumMod val="60000"/>
                  <a:lumOff val="40000"/>
                </a:schemeClr>
              </a:gs>
              <a:gs pos="35000">
                <a:schemeClr val="accent5">
                  <a:lumMod val="0"/>
                  <a:lumOff val="100000"/>
                </a:schemeClr>
              </a:gs>
              <a:gs pos="100000">
                <a:schemeClr val="accent5">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2000" b="1"/>
            </a:lvl1pPr>
          </a:lstStyle>
          <a:p>
            <a:r>
              <a:rPr lang="en-US" dirty="0"/>
              <a:t>Academic</a:t>
            </a:r>
          </a:p>
          <a:p>
            <a:r>
              <a:rPr lang="en-US" dirty="0"/>
              <a:t>Distinguished Level of Achievement</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582" y="276441"/>
            <a:ext cx="1311008" cy="1486047"/>
          </a:xfrm>
          <a:prstGeom prst="rect">
            <a:avLst/>
          </a:prstGeom>
        </p:spPr>
      </p:pic>
    </p:spTree>
    <p:extLst>
      <p:ext uri="{BB962C8B-B14F-4D97-AF65-F5344CB8AC3E}">
        <p14:creationId xmlns:p14="http://schemas.microsoft.com/office/powerpoint/2010/main" val="111381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472"/>
            <a:ext cx="9210675" cy="6858000"/>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25400" cap="flat">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a:solidFill>
                  <a:schemeClr val="bg1">
                    <a:lumMod val="95000"/>
                  </a:schemeClr>
                </a:solidFill>
              </a:rPr>
              <a:t>F</a:t>
            </a:r>
            <a:endParaRPr lang="en-US" dirty="0"/>
          </a:p>
        </p:txBody>
      </p:sp>
      <p:sp>
        <p:nvSpPr>
          <p:cNvPr id="6" name="TextBox 5"/>
          <p:cNvSpPr txBox="1"/>
          <p:nvPr/>
        </p:nvSpPr>
        <p:spPr>
          <a:xfrm>
            <a:off x="823659" y="373135"/>
            <a:ext cx="7315200" cy="646331"/>
          </a:xfrm>
          <a:prstGeom prst="rect">
            <a:avLst/>
          </a:prstGeom>
          <a:gradFill flip="none" rotWithShape="1">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n-US"/>
            </a:defPPr>
            <a:lvl1pPr algn="ctr">
              <a:defRPr b="1"/>
            </a:lvl1pPr>
          </a:lstStyle>
          <a:p>
            <a:r>
              <a:rPr lang="en-US" dirty="0"/>
              <a:t>SCIENCE, TECHNOLOGY, ENGINEERING &amp; MATHEMETICS</a:t>
            </a:r>
          </a:p>
          <a:p>
            <a:r>
              <a:rPr lang="en-US" dirty="0"/>
              <a:t>Foundation (22 Credits) + Endorsement (4.0 Credits) = 26 Credits</a:t>
            </a:r>
          </a:p>
        </p:txBody>
      </p:sp>
      <p:sp>
        <p:nvSpPr>
          <p:cNvPr id="7" name="TextBox 6"/>
          <p:cNvSpPr txBox="1"/>
          <p:nvPr/>
        </p:nvSpPr>
        <p:spPr>
          <a:xfrm>
            <a:off x="4648200" y="1563469"/>
            <a:ext cx="3657600" cy="646331"/>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2000" b="1" dirty="0"/>
              <a:t>Academic</a:t>
            </a:r>
          </a:p>
          <a:p>
            <a:pPr algn="ctr"/>
            <a:r>
              <a:rPr lang="en-US" sz="1600" b="1" dirty="0"/>
              <a:t>Distinguished Level of Achievement</a:t>
            </a:r>
          </a:p>
        </p:txBody>
      </p:sp>
      <p:sp>
        <p:nvSpPr>
          <p:cNvPr id="9" name="TextBox 8"/>
          <p:cNvSpPr txBox="1">
            <a:spLocks/>
          </p:cNvSpPr>
          <p:nvPr/>
        </p:nvSpPr>
        <p:spPr>
          <a:xfrm>
            <a:off x="1373702" y="2590800"/>
            <a:ext cx="1463040" cy="1371600"/>
          </a:xfrm>
          <a:prstGeom prst="rect">
            <a:avLst/>
          </a:prstGeom>
          <a:gradFill>
            <a:gsLst>
              <a:gs pos="0">
                <a:schemeClr val="accent4">
                  <a:lumMod val="89000"/>
                </a:schemeClr>
              </a:gs>
              <a:gs pos="19000">
                <a:schemeClr val="accent4">
                  <a:lumMod val="89000"/>
                </a:schemeClr>
              </a:gs>
              <a:gs pos="69000">
                <a:schemeClr val="accent4">
                  <a:lumMod val="75000"/>
                </a:schemeClr>
              </a:gs>
              <a:gs pos="97000">
                <a:schemeClr val="accent4">
                  <a:lumMod val="70000"/>
                </a:schemeClr>
              </a:gs>
            </a:gsLst>
            <a:path path="circle">
              <a:fillToRect l="50000" t="50000" r="50000" b="50000"/>
            </a:path>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dirty="0"/>
              <a:t>Endorsement (A)</a:t>
            </a:r>
          </a:p>
          <a:p>
            <a:r>
              <a:rPr lang="en-US" sz="1400" b="1" dirty="0"/>
              <a:t>CAREER &amp; TECHNICAL EDUCATION</a:t>
            </a:r>
          </a:p>
          <a:p>
            <a:r>
              <a:rPr lang="en-US" sz="1400" dirty="0"/>
              <a:t>EPISD Foundation And</a:t>
            </a:r>
          </a:p>
        </p:txBody>
      </p:sp>
      <p:sp>
        <p:nvSpPr>
          <p:cNvPr id="11" name="TextBox 10"/>
          <p:cNvSpPr txBox="1">
            <a:spLocks/>
          </p:cNvSpPr>
          <p:nvPr/>
        </p:nvSpPr>
        <p:spPr>
          <a:xfrm>
            <a:off x="5181600" y="2590800"/>
            <a:ext cx="1188720" cy="136448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050" dirty="0"/>
              <a:t>Endorsement (C)</a:t>
            </a:r>
          </a:p>
          <a:p>
            <a:r>
              <a:rPr lang="en-US" sz="1400" b="1" dirty="0"/>
              <a:t>STEM</a:t>
            </a:r>
          </a:p>
          <a:p>
            <a:r>
              <a:rPr lang="en-US" b="1" dirty="0"/>
              <a:t>MATHEMATICS</a:t>
            </a:r>
          </a:p>
          <a:p>
            <a:endParaRPr lang="en-US" sz="1400" b="1" dirty="0"/>
          </a:p>
          <a:p>
            <a:r>
              <a:rPr lang="en-US" sz="1400" dirty="0"/>
              <a:t>EPISD</a:t>
            </a:r>
          </a:p>
          <a:p>
            <a:r>
              <a:rPr lang="en-US" sz="1350" dirty="0"/>
              <a:t>Foundation &amp;</a:t>
            </a:r>
          </a:p>
        </p:txBody>
      </p:sp>
      <p:sp>
        <p:nvSpPr>
          <p:cNvPr id="12" name="TextBox 11"/>
          <p:cNvSpPr txBox="1">
            <a:spLocks/>
          </p:cNvSpPr>
          <p:nvPr/>
        </p:nvSpPr>
        <p:spPr>
          <a:xfrm>
            <a:off x="6484834" y="2590800"/>
            <a:ext cx="1188720" cy="136448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050" dirty="0"/>
              <a:t>Endorsement (D)</a:t>
            </a:r>
          </a:p>
          <a:p>
            <a:pPr algn="ctr"/>
            <a:r>
              <a:rPr lang="en-US" sz="1400" b="1" dirty="0"/>
              <a:t>STEM</a:t>
            </a:r>
          </a:p>
          <a:p>
            <a:pPr algn="ctr"/>
            <a:r>
              <a:rPr lang="en-US" sz="1400" b="1" dirty="0"/>
              <a:t>SCIENCE</a:t>
            </a:r>
          </a:p>
          <a:p>
            <a:pPr algn="ctr"/>
            <a:endParaRPr lang="en-US" sz="1400" b="1" dirty="0"/>
          </a:p>
          <a:p>
            <a:pPr algn="ctr"/>
            <a:r>
              <a:rPr lang="en-US" sz="1400" dirty="0"/>
              <a:t>EPISD</a:t>
            </a:r>
          </a:p>
          <a:p>
            <a:pPr algn="ctr"/>
            <a:r>
              <a:rPr lang="en-US" sz="1350" dirty="0"/>
              <a:t>Foundation &amp;</a:t>
            </a:r>
          </a:p>
          <a:p>
            <a:pPr algn="ctr"/>
            <a:endParaRPr lang="en-US" sz="1400" b="1" dirty="0"/>
          </a:p>
          <a:p>
            <a:pPr algn="ctr"/>
            <a:endParaRPr lang="en-US" sz="1400" b="1" dirty="0"/>
          </a:p>
        </p:txBody>
      </p:sp>
      <p:sp>
        <p:nvSpPr>
          <p:cNvPr id="13" name="TextBox 12"/>
          <p:cNvSpPr txBox="1">
            <a:spLocks noChangeAspect="1"/>
          </p:cNvSpPr>
          <p:nvPr/>
        </p:nvSpPr>
        <p:spPr>
          <a:xfrm>
            <a:off x="7772502" y="2590801"/>
            <a:ext cx="1188720" cy="136448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31750">
            <a:noFill/>
          </a:ln>
          <a:effectLst/>
          <a:scene3d>
            <a:camera prst="orthographicFront">
              <a:rot lat="0" lon="0" rev="0"/>
            </a:camera>
            <a:lightRig rig="contrasting" dir="t">
              <a:rot lat="0" lon="0" rev="7800000"/>
            </a:lightRig>
          </a:scene3d>
          <a:sp3d>
            <a:bevelT w="139700" h="139700"/>
          </a:sp3d>
        </p:spPr>
        <p:txBody>
          <a:bodyPr wrap="square" rtlCol="0">
            <a:noAutofit/>
          </a:bodyPr>
          <a:lstStyle/>
          <a:p>
            <a:pPr algn="ctr"/>
            <a:r>
              <a:rPr lang="en-US" sz="1050" dirty="0"/>
              <a:t>Endorsement(E)</a:t>
            </a:r>
          </a:p>
          <a:p>
            <a:pPr algn="ctr"/>
            <a:r>
              <a:rPr lang="en-US" sz="1400" b="1" dirty="0"/>
              <a:t>STEM</a:t>
            </a:r>
          </a:p>
          <a:p>
            <a:pPr algn="ctr"/>
            <a:r>
              <a:rPr lang="en-US" sz="1200" b="1" dirty="0"/>
              <a:t>COMBINATION</a:t>
            </a:r>
            <a:endParaRPr lang="en-US" sz="1100" b="1" dirty="0"/>
          </a:p>
          <a:p>
            <a:pPr algn="ctr"/>
            <a:endParaRPr lang="en-US" sz="800" b="1" dirty="0"/>
          </a:p>
          <a:p>
            <a:pPr algn="ctr"/>
            <a:endParaRPr lang="en-US" sz="800" b="1" dirty="0"/>
          </a:p>
          <a:p>
            <a:pPr algn="ctr"/>
            <a:r>
              <a:rPr lang="en-US" sz="1400" dirty="0"/>
              <a:t>EPISD</a:t>
            </a:r>
          </a:p>
          <a:p>
            <a:pPr algn="ctr"/>
            <a:r>
              <a:rPr lang="en-US" sz="1350" dirty="0"/>
              <a:t>Foundation &amp;</a:t>
            </a:r>
          </a:p>
          <a:p>
            <a:pPr algn="ctr"/>
            <a:endParaRPr lang="en-US" sz="1200" b="1" dirty="0"/>
          </a:p>
        </p:txBody>
      </p:sp>
      <p:cxnSp>
        <p:nvCxnSpPr>
          <p:cNvPr id="17" name="Elbow Connector 16"/>
          <p:cNvCxnSpPr>
            <a:stCxn id="6" idx="2"/>
            <a:endCxn id="8" idx="0"/>
          </p:cNvCxnSpPr>
          <p:nvPr/>
        </p:nvCxnSpPr>
        <p:spPr>
          <a:xfrm rot="5400000">
            <a:off x="3134149" y="224826"/>
            <a:ext cx="552470" cy="2141751"/>
          </a:xfrm>
          <a:prstGeom prst="bentConnector3">
            <a:avLst>
              <a:gd name="adj1" fmla="val 50000"/>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374252" y="1297356"/>
            <a:ext cx="1995747" cy="280469"/>
          </a:xfrm>
          <a:prstGeom prst="bentConnector2">
            <a:avLst/>
          </a:prstGeom>
          <a:ln w="317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154679" y="4186957"/>
            <a:ext cx="3579121" cy="257374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400"/>
            </a:lvl1pPr>
          </a:lstStyle>
          <a:p>
            <a:r>
              <a:rPr lang="en-US" dirty="0"/>
              <a:t>A coherent sequence of courses for 4 or more credits in CTE that consists of at least 2 courses in the same career cluster including at least one advanced CTE course which includes any course that is the third or higher course in the CTE STEM career cluster.</a:t>
            </a:r>
          </a:p>
          <a:p>
            <a:pPr algn="ctr"/>
            <a:r>
              <a:rPr lang="en-US" b="1" dirty="0"/>
              <a:t>4.0 credits</a:t>
            </a:r>
          </a:p>
        </p:txBody>
      </p:sp>
      <p:sp>
        <p:nvSpPr>
          <p:cNvPr id="29" name="TextBox 28"/>
          <p:cNvSpPr txBox="1">
            <a:spLocks/>
          </p:cNvSpPr>
          <p:nvPr/>
        </p:nvSpPr>
        <p:spPr>
          <a:xfrm>
            <a:off x="5179291" y="4186958"/>
            <a:ext cx="1188720" cy="257374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defRPr sz="1400"/>
            </a:lvl1pPr>
          </a:lstStyle>
          <a:p>
            <a:r>
              <a:rPr lang="en-US" dirty="0"/>
              <a:t>An advanced math course for which Alg. 2 is a prerequisite totaling 5 credits in math, and an additional 3 electives</a:t>
            </a:r>
          </a:p>
          <a:p>
            <a:pPr algn="ctr"/>
            <a:r>
              <a:rPr lang="en-US" b="1" dirty="0"/>
              <a:t>4.0 Credit</a:t>
            </a:r>
          </a:p>
        </p:txBody>
      </p:sp>
      <p:sp>
        <p:nvSpPr>
          <p:cNvPr id="30" name="TextBox 29"/>
          <p:cNvSpPr txBox="1">
            <a:spLocks/>
          </p:cNvSpPr>
          <p:nvPr/>
        </p:nvSpPr>
        <p:spPr>
          <a:xfrm>
            <a:off x="6484834" y="4174895"/>
            <a:ext cx="1188720" cy="2585809"/>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w="31750" cap="rnd" cmpd="sng">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400" dirty="0"/>
              <a:t>An additional advanced science credits from category 2 totaling five credits in science, and an additional 3 electives</a:t>
            </a:r>
          </a:p>
          <a:p>
            <a:pPr algn="ctr"/>
            <a:r>
              <a:rPr lang="en-US" sz="1400" b="1" dirty="0"/>
              <a:t>4.0 Credit</a:t>
            </a:r>
          </a:p>
        </p:txBody>
      </p:sp>
      <p:sp>
        <p:nvSpPr>
          <p:cNvPr id="31" name="TextBox 30"/>
          <p:cNvSpPr txBox="1">
            <a:spLocks/>
          </p:cNvSpPr>
          <p:nvPr/>
        </p:nvSpPr>
        <p:spPr>
          <a:xfrm>
            <a:off x="7790377" y="4174895"/>
            <a:ext cx="1188720" cy="258580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p>
            <a:r>
              <a:rPr lang="en-US" sz="1400" dirty="0"/>
              <a:t>A coherent sequence of 3 credits from no more than 2 of the areas listed in (A), (B), (C), &amp; (D) </a:t>
            </a:r>
            <a:r>
              <a:rPr lang="en-US" sz="1600" dirty="0"/>
              <a:t>1 </a:t>
            </a:r>
            <a:r>
              <a:rPr lang="en-US" sz="1400" dirty="0"/>
              <a:t>add. elective</a:t>
            </a:r>
          </a:p>
          <a:p>
            <a:pPr algn="ctr"/>
            <a:r>
              <a:rPr lang="en-US" sz="1400" b="1" dirty="0"/>
              <a:t>4.0 Credit</a:t>
            </a:r>
          </a:p>
        </p:txBody>
      </p:sp>
      <p:cxnSp>
        <p:nvCxnSpPr>
          <p:cNvPr id="33" name="Elbow Connector 32"/>
          <p:cNvCxnSpPr/>
          <p:nvPr/>
        </p:nvCxnSpPr>
        <p:spPr>
          <a:xfrm rot="5400000">
            <a:off x="1929638" y="2393950"/>
            <a:ext cx="381001" cy="12700"/>
          </a:xfrm>
          <a:prstGeom prst="bentConnector3">
            <a:avLst>
              <a:gd name="adj1" fmla="val -5757"/>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Elbow Connector 1031"/>
          <p:cNvCxnSpPr>
            <a:stCxn id="7" idx="2"/>
            <a:endCxn id="13" idx="0"/>
          </p:cNvCxnSpPr>
          <p:nvPr/>
        </p:nvCxnSpPr>
        <p:spPr>
          <a:xfrm rot="16200000" flipH="1">
            <a:off x="7231431" y="1455369"/>
            <a:ext cx="381001" cy="1889862"/>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9" idx="2"/>
          </p:cNvCxnSpPr>
          <p:nvPr/>
        </p:nvCxnSpPr>
        <p:spPr>
          <a:xfrm>
            <a:off x="2105222" y="3962400"/>
            <a:ext cx="0" cy="2188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Straight Arrow Connector 1040"/>
          <p:cNvCxnSpPr>
            <a:stCxn id="11" idx="2"/>
            <a:endCxn id="29" idx="0"/>
          </p:cNvCxnSpPr>
          <p:nvPr/>
        </p:nvCxnSpPr>
        <p:spPr>
          <a:xfrm flipH="1">
            <a:off x="5773651" y="3955280"/>
            <a:ext cx="2309" cy="23167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12" idx="2"/>
            <a:endCxn id="30" idx="0"/>
          </p:cNvCxnSpPr>
          <p:nvPr/>
        </p:nvCxnSpPr>
        <p:spPr>
          <a:xfrm>
            <a:off x="7079194" y="3955280"/>
            <a:ext cx="0" cy="219615"/>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stCxn id="13" idx="2"/>
          </p:cNvCxnSpPr>
          <p:nvPr/>
        </p:nvCxnSpPr>
        <p:spPr>
          <a:xfrm>
            <a:off x="8366862" y="3955281"/>
            <a:ext cx="1" cy="21961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1" idx="0"/>
          </p:cNvCxnSpPr>
          <p:nvPr/>
        </p:nvCxnSpPr>
        <p:spPr>
          <a:xfrm flipH="1">
            <a:off x="5775960" y="2400299"/>
            <a:ext cx="7731" cy="190501"/>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sp>
        <p:nvSpPr>
          <p:cNvPr id="129" name="TextBox 128"/>
          <p:cNvSpPr txBox="1">
            <a:spLocks/>
          </p:cNvSpPr>
          <p:nvPr/>
        </p:nvSpPr>
        <p:spPr>
          <a:xfrm>
            <a:off x="3888381" y="2590800"/>
            <a:ext cx="1188720" cy="1364480"/>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r>
              <a:rPr lang="en-US" sz="1050" dirty="0"/>
              <a:t>Endorsement(B)</a:t>
            </a:r>
          </a:p>
          <a:p>
            <a:r>
              <a:rPr lang="en-US" sz="1400" b="1" dirty="0"/>
              <a:t>STEM</a:t>
            </a:r>
          </a:p>
          <a:p>
            <a:r>
              <a:rPr lang="en-US" sz="1400" b="1" dirty="0"/>
              <a:t>COMPUTER SCIENCE</a:t>
            </a:r>
          </a:p>
          <a:p>
            <a:r>
              <a:rPr lang="en-US" sz="1400" dirty="0"/>
              <a:t>EPISD </a:t>
            </a:r>
            <a:r>
              <a:rPr lang="en-US" sz="1352" dirty="0"/>
              <a:t>Foundation &amp;</a:t>
            </a:r>
          </a:p>
          <a:p>
            <a:endParaRPr lang="en-US" dirty="0"/>
          </a:p>
        </p:txBody>
      </p:sp>
      <p:sp>
        <p:nvSpPr>
          <p:cNvPr id="135" name="TextBox 134"/>
          <p:cNvSpPr txBox="1">
            <a:spLocks/>
          </p:cNvSpPr>
          <p:nvPr/>
        </p:nvSpPr>
        <p:spPr>
          <a:xfrm>
            <a:off x="3886899" y="4186958"/>
            <a:ext cx="1188720" cy="257374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1200"/>
            </a:lvl1pPr>
          </a:lstStyle>
          <a:p>
            <a:pPr algn="l"/>
            <a:r>
              <a:rPr lang="en-US" sz="1400" dirty="0"/>
              <a:t>A coherent sequence of four credits in computer sci.  selected from: Technology Applications</a:t>
            </a:r>
          </a:p>
          <a:p>
            <a:r>
              <a:rPr lang="en-US" sz="1400" b="1" dirty="0"/>
              <a:t>4.0 credits</a:t>
            </a:r>
          </a:p>
        </p:txBody>
      </p:sp>
      <p:cxnSp>
        <p:nvCxnSpPr>
          <p:cNvPr id="152" name="Straight Arrow Connector 151"/>
          <p:cNvCxnSpPr>
            <a:stCxn id="129" idx="2"/>
            <a:endCxn id="135" idx="0"/>
          </p:cNvCxnSpPr>
          <p:nvPr/>
        </p:nvCxnSpPr>
        <p:spPr>
          <a:xfrm flipH="1">
            <a:off x="4481259" y="3955280"/>
            <a:ext cx="1482" cy="23167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7086600" y="2384733"/>
            <a:ext cx="0" cy="206067"/>
          </a:xfrm>
          <a:prstGeom prst="straightConnector1">
            <a:avLst/>
          </a:prstGeom>
          <a:ln w="31750">
            <a:solidFill>
              <a:schemeClr val="tx1"/>
            </a:solidFill>
            <a:beve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129" idx="0"/>
          </p:cNvCxnSpPr>
          <p:nvPr/>
        </p:nvCxnSpPr>
        <p:spPr>
          <a:xfrm rot="10800000" flipV="1">
            <a:off x="4482741" y="2400300"/>
            <a:ext cx="1990342" cy="190500"/>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9888" y="1571936"/>
            <a:ext cx="4179240" cy="637863"/>
          </a:xfrm>
          <a:prstGeom prst="rect">
            <a:avLst/>
          </a:prstGeom>
          <a:gradFill>
            <a:gsLst>
              <a:gs pos="0">
                <a:schemeClr val="accent2">
                  <a:lumMod val="60000"/>
                  <a:lumOff val="40000"/>
                </a:schemeClr>
              </a:gs>
              <a:gs pos="35000">
                <a:schemeClr val="accent2">
                  <a:lumMod val="0"/>
                  <a:lumOff val="100000"/>
                </a:schemeClr>
              </a:gs>
              <a:gs pos="100000">
                <a:schemeClr val="accent2">
                  <a:lumMod val="100000"/>
                </a:schemeClr>
              </a:gs>
            </a:gsLst>
            <a:path path="circle">
              <a:fillToRect l="50000" t="50000" r="50000" b="50000"/>
            </a:path>
          </a:gradFill>
          <a:ln w="31750" cap="rnd">
            <a:noFill/>
            <a:bevel/>
          </a:ln>
          <a:effectLst/>
          <a:scene3d>
            <a:camera prst="orthographicFront">
              <a:rot lat="0" lon="0" rev="0"/>
            </a:camera>
            <a:lightRig rig="contrasting" dir="t">
              <a:rot lat="0" lon="0" rev="7800000"/>
            </a:lightRig>
          </a:scene3d>
          <a:sp3d>
            <a:bevelT w="139700" h="139700"/>
          </a:sp3d>
        </p:spPr>
        <p:txBody>
          <a:bodyPr wrap="square" rtlCol="0">
            <a:noAutofit/>
          </a:bodyPr>
          <a:lstStyle>
            <a:defPPr>
              <a:defRPr lang="en-US"/>
            </a:defPPr>
            <a:lvl1pPr algn="ctr">
              <a:defRPr sz="2000" b="1"/>
            </a:lvl1pPr>
          </a:lstStyle>
          <a:p>
            <a:r>
              <a:rPr lang="en-US" dirty="0"/>
              <a:t>Career &amp; Technical Education</a:t>
            </a:r>
          </a:p>
          <a:p>
            <a:r>
              <a:rPr lang="en-US" dirty="0"/>
              <a:t>Distinguished Level of Achievement</a:t>
            </a:r>
          </a:p>
          <a:p>
            <a:endParaRPr lang="en-US" dirty="0"/>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437" y="471690"/>
            <a:ext cx="1311008" cy="1486047"/>
          </a:xfrm>
          <a:prstGeom prst="rect">
            <a:avLst/>
          </a:prstGeom>
        </p:spPr>
      </p:pic>
    </p:spTree>
    <p:extLst>
      <p:ext uri="{BB962C8B-B14F-4D97-AF65-F5344CB8AC3E}">
        <p14:creationId xmlns:p14="http://schemas.microsoft.com/office/powerpoint/2010/main" val="3161184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11149</TotalTime>
  <Words>1585</Words>
  <Application>Microsoft Office PowerPoint</Application>
  <PresentationFormat>On-screen Show (4:3)</PresentationFormat>
  <Paragraphs>340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Adobe Gothic Std B</vt:lpstr>
      <vt:lpstr>Arial</vt:lpstr>
      <vt:lpstr>Calibri</vt:lpstr>
      <vt:lpstr>Candara</vt:lpstr>
      <vt:lpstr>Symbol</vt:lpstr>
      <vt:lpstr>Times New Roman</vt:lpstr>
      <vt:lpstr>Waveform</vt:lpstr>
      <vt:lpstr>Graduation  Requirements </vt:lpstr>
      <vt:lpstr>2012-2013 Texas Legislature,  House Bill 5 </vt:lpstr>
      <vt:lpstr>Graduation Plans</vt:lpstr>
      <vt:lpstr>PowerPoint Presentation</vt:lpstr>
      <vt:lpstr>EPISD Required Elective Foundation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Winkelman</dc:creator>
  <cp:lastModifiedBy>Cristina L Ramirez</cp:lastModifiedBy>
  <cp:revision>269</cp:revision>
  <cp:lastPrinted>2014-12-12T18:00:01Z</cp:lastPrinted>
  <dcterms:created xsi:type="dcterms:W3CDTF">2014-05-12T03:29:27Z</dcterms:created>
  <dcterms:modified xsi:type="dcterms:W3CDTF">2019-01-30T16:14:00Z</dcterms:modified>
</cp:coreProperties>
</file>