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438" r:id="rId3"/>
    <p:sldId id="439" r:id="rId4"/>
    <p:sldId id="397" r:id="rId5"/>
    <p:sldId id="408" r:id="rId6"/>
    <p:sldId id="445" r:id="rId7"/>
    <p:sldId id="398" r:id="rId8"/>
    <p:sldId id="440" r:id="rId9"/>
    <p:sldId id="446" r:id="rId10"/>
    <p:sldId id="441" r:id="rId11"/>
    <p:sldId id="415" r:id="rId12"/>
    <p:sldId id="402" r:id="rId13"/>
    <p:sldId id="442" r:id="rId14"/>
    <p:sldId id="443" r:id="rId15"/>
    <p:sldId id="418" r:id="rId16"/>
    <p:sldId id="444" r:id="rId17"/>
  </p:sldIdLst>
  <p:sldSz cx="9144000" cy="6858000" type="overhead"/>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F3F"/>
    <a:srgbClr val="FF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71053" autoAdjust="0"/>
  </p:normalViewPr>
  <p:slideViewPr>
    <p:cSldViewPr snapToGrid="0" snapToObjects="1">
      <p:cViewPr varScale="1">
        <p:scale>
          <a:sx n="52" d="100"/>
          <a:sy n="52" d="100"/>
        </p:scale>
        <p:origin x="193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91CABE5-64C7-4643-998B-6A90B8EAFB95}" type="datetimeFigureOut">
              <a:rPr lang="en-US" smtClean="0"/>
              <a:t>11/29/2019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AB82A37-9C14-4EFF-9068-F9CA5D56C681}" type="slidenum">
              <a:rPr lang="en-US" smtClean="0"/>
              <a:t>‹#›</a:t>
            </a:fld>
            <a:endParaRPr lang="en-US"/>
          </a:p>
        </p:txBody>
      </p:sp>
    </p:spTree>
    <p:extLst>
      <p:ext uri="{BB962C8B-B14F-4D97-AF65-F5344CB8AC3E}">
        <p14:creationId xmlns:p14="http://schemas.microsoft.com/office/powerpoint/2010/main" val="3734906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Segment 1:  Intro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progress through your 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year, you will begin a journey transitioning you to high school and college and career readiness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How does this happen?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you will begin exploring your interests, take an interest survey known as Campus to Career to discover what possible future careers that might interest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Second you will learn about high school basics such as how credits work, what is a GPA, what is a typical schedule, why might I want to take advanced courses, and what is an Endorsement, what do I need to graduate, What are EOC’s,?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Third, you will choose an area of focus for High School.  This is called an Endorsement, and is like choosing a major in college but in high school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you will learn about what is offered at each high school including offerings at your feeder school, offerings at CCTE, and magnet program offerings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You’re not quite done you. Once you pick an Endorsement and determine where you will attend, you create a roadmap, that is a plan for your courses each year of high school.  This is done on a College, Career, Readiness Planner or CCRP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you will complete pre-registration.  That is where you select the courses for next 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that sounds like a lot, as you are probably sitting back enjoying middle school so let’s get started</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AB82A37-9C14-4EFF-9068-F9CA5D56C681}" type="slidenum">
              <a:rPr lang="en-US" smtClean="0"/>
              <a:t>2</a:t>
            </a:fld>
            <a:endParaRPr lang="en-US"/>
          </a:p>
        </p:txBody>
      </p:sp>
    </p:spTree>
    <p:extLst>
      <p:ext uri="{BB962C8B-B14F-4D97-AF65-F5344CB8AC3E}">
        <p14:creationId xmlns:p14="http://schemas.microsoft.com/office/powerpoint/2010/main" val="82003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Segment 2</a:t>
            </a:r>
            <a:r>
              <a:rPr lang="en-US" sz="1200" u="sng" kern="1200">
                <a:solidFill>
                  <a:schemeClr val="tx1"/>
                </a:solidFill>
                <a:effectLst/>
                <a:latin typeface="+mn-lt"/>
                <a:ea typeface="+mn-ea"/>
                <a:cs typeface="+mn-cs"/>
              </a:rPr>
              <a:t>:  </a:t>
            </a:r>
            <a:r>
              <a:rPr lang="en-US" sz="1200" u="sng" kern="1200" dirty="0">
                <a:solidFill>
                  <a:schemeClr val="tx1"/>
                </a:solidFill>
                <a:effectLst/>
                <a:latin typeface="+mn-lt"/>
                <a:ea typeface="+mn-ea"/>
                <a:cs typeface="+mn-cs"/>
              </a:rPr>
              <a:t>Career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you ever had people ask you, what do you want to be when you grow up?   Probably everyone has.  How are you even suppose to know what all the options are?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next section, you will get a chance to take an interest inventory, to find what career cluster might be a good match for your interests and strengths.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After you have completed your career interest survey, you will have some time to explore different careers, learn about them, and think more about your focus for high school</a:t>
            </a:r>
          </a:p>
          <a:p>
            <a:endParaRPr lang="en-US" dirty="0"/>
          </a:p>
        </p:txBody>
      </p:sp>
      <p:sp>
        <p:nvSpPr>
          <p:cNvPr id="4" name="Slide Number Placeholder 3"/>
          <p:cNvSpPr>
            <a:spLocks noGrp="1"/>
          </p:cNvSpPr>
          <p:nvPr>
            <p:ph type="sldNum" sz="quarter" idx="10"/>
          </p:nvPr>
        </p:nvSpPr>
        <p:spPr/>
        <p:txBody>
          <a:bodyPr/>
          <a:lstStyle/>
          <a:p>
            <a:fld id="{8AB82A37-9C14-4EFF-9068-F9CA5D56C681}" type="slidenum">
              <a:rPr lang="en-US" smtClean="0"/>
              <a:t>3</a:t>
            </a:fld>
            <a:endParaRPr lang="en-US"/>
          </a:p>
        </p:txBody>
      </p:sp>
    </p:spTree>
    <p:extLst>
      <p:ext uri="{BB962C8B-B14F-4D97-AF65-F5344CB8AC3E}">
        <p14:creationId xmlns:p14="http://schemas.microsoft.com/office/powerpoint/2010/main" val="175077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Segment 3 -Notes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we are going to cover some high school basics.  It’s a lot of information but we want you to be prepared.</a:t>
            </a:r>
          </a:p>
          <a:p>
            <a:endParaRPr lang="en-US" dirty="0"/>
          </a:p>
        </p:txBody>
      </p:sp>
      <p:sp>
        <p:nvSpPr>
          <p:cNvPr id="4" name="Slide Number Placeholder 3"/>
          <p:cNvSpPr>
            <a:spLocks noGrp="1"/>
          </p:cNvSpPr>
          <p:nvPr>
            <p:ph type="sldNum" sz="quarter" idx="10"/>
          </p:nvPr>
        </p:nvSpPr>
        <p:spPr/>
        <p:txBody>
          <a:bodyPr/>
          <a:lstStyle/>
          <a:p>
            <a:fld id="{8AB82A37-9C14-4EFF-9068-F9CA5D56C681}" type="slidenum">
              <a:rPr lang="en-US" smtClean="0"/>
              <a:t>4</a:t>
            </a:fld>
            <a:endParaRPr lang="en-US"/>
          </a:p>
        </p:txBody>
      </p:sp>
    </p:spTree>
    <p:extLst>
      <p:ext uri="{BB962C8B-B14F-4D97-AF65-F5344CB8AC3E}">
        <p14:creationId xmlns:p14="http://schemas.microsoft.com/office/powerpoint/2010/main" val="336069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82A37-9C14-4EFF-9068-F9CA5D56C681}" type="slidenum">
              <a:rPr lang="en-US" smtClean="0"/>
              <a:t>5</a:t>
            </a:fld>
            <a:endParaRPr lang="en-US"/>
          </a:p>
        </p:txBody>
      </p:sp>
    </p:spTree>
    <p:extLst>
      <p:ext uri="{BB962C8B-B14F-4D97-AF65-F5344CB8AC3E}">
        <p14:creationId xmlns:p14="http://schemas.microsoft.com/office/powerpoint/2010/main" val="2175045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82A37-9C14-4EFF-9068-F9CA5D56C681}" type="slidenum">
              <a:rPr lang="en-US" smtClean="0"/>
              <a:t>6</a:t>
            </a:fld>
            <a:endParaRPr lang="en-US"/>
          </a:p>
        </p:txBody>
      </p:sp>
    </p:spTree>
    <p:extLst>
      <p:ext uri="{BB962C8B-B14F-4D97-AF65-F5344CB8AC3E}">
        <p14:creationId xmlns:p14="http://schemas.microsoft.com/office/powerpoint/2010/main" val="4211661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advanced</a:t>
            </a:r>
            <a:r>
              <a:rPr lang="en-US" baseline="0" dirty="0"/>
              <a:t> </a:t>
            </a:r>
            <a:r>
              <a:rPr lang="en-US" dirty="0"/>
              <a:t>math courses require Algebra</a:t>
            </a:r>
            <a:r>
              <a:rPr lang="en-US" baseline="0" dirty="0"/>
              <a:t> II as a prerequisite </a:t>
            </a:r>
            <a:endParaRPr lang="en-US" dirty="0"/>
          </a:p>
        </p:txBody>
      </p:sp>
      <p:sp>
        <p:nvSpPr>
          <p:cNvPr id="4" name="Slide Number Placeholder 3"/>
          <p:cNvSpPr>
            <a:spLocks noGrp="1"/>
          </p:cNvSpPr>
          <p:nvPr>
            <p:ph type="sldNum" sz="quarter" idx="10"/>
          </p:nvPr>
        </p:nvSpPr>
        <p:spPr/>
        <p:txBody>
          <a:bodyPr/>
          <a:lstStyle/>
          <a:p>
            <a:fld id="{6B0678B8-B35B-4333-B441-DAE26F51985B}" type="slidenum">
              <a:rPr lang="en-US" smtClean="0"/>
              <a:pPr/>
              <a:t>8</a:t>
            </a:fld>
            <a:endParaRPr lang="en-US"/>
          </a:p>
        </p:txBody>
      </p:sp>
    </p:spTree>
    <p:extLst>
      <p:ext uri="{BB962C8B-B14F-4D97-AF65-F5344CB8AC3E}">
        <p14:creationId xmlns:p14="http://schemas.microsoft.com/office/powerpoint/2010/main" val="80284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11/29/2019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a:p>
        </p:txBody>
      </p:sp>
    </p:spTree>
    <p:extLst>
      <p:ext uri="{BB962C8B-B14F-4D97-AF65-F5344CB8AC3E}">
        <p14:creationId xmlns:p14="http://schemas.microsoft.com/office/powerpoint/2010/main" val="58537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11/29/2019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a:p>
        </p:txBody>
      </p:sp>
    </p:spTree>
    <p:extLst>
      <p:ext uri="{BB962C8B-B14F-4D97-AF65-F5344CB8AC3E}">
        <p14:creationId xmlns:p14="http://schemas.microsoft.com/office/powerpoint/2010/main" val="150752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11/29/2019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a:p>
        </p:txBody>
      </p:sp>
    </p:spTree>
    <p:extLst>
      <p:ext uri="{BB962C8B-B14F-4D97-AF65-F5344CB8AC3E}">
        <p14:creationId xmlns:p14="http://schemas.microsoft.com/office/powerpoint/2010/main" val="905026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18482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835580" y="5991226"/>
            <a:ext cx="3086100" cy="365125"/>
          </a:xfrm>
          <a:prstGeom prst="rect">
            <a:avLst/>
          </a:prstGeom>
        </p:spPr>
        <p:txBody>
          <a:bodyPr/>
          <a:lstStyle>
            <a:lvl1pPr>
              <a:defRPr>
                <a:solidFill>
                  <a:srgbClr val="FFEC00"/>
                </a:solidFill>
              </a:defRPr>
            </a:lvl1pPr>
          </a:lstStyle>
          <a:p>
            <a:endParaRPr lang="en-US" dirty="0"/>
          </a:p>
        </p:txBody>
      </p:sp>
    </p:spTree>
    <p:extLst>
      <p:ext uri="{BB962C8B-B14F-4D97-AF65-F5344CB8AC3E}">
        <p14:creationId xmlns:p14="http://schemas.microsoft.com/office/powerpoint/2010/main" val="79473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11/29/2019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a:p>
        </p:txBody>
      </p:sp>
    </p:spTree>
    <p:extLst>
      <p:ext uri="{BB962C8B-B14F-4D97-AF65-F5344CB8AC3E}">
        <p14:creationId xmlns:p14="http://schemas.microsoft.com/office/powerpoint/2010/main" val="192542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11/29/2019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a:p>
        </p:txBody>
      </p:sp>
    </p:spTree>
    <p:extLst>
      <p:ext uri="{BB962C8B-B14F-4D97-AF65-F5344CB8AC3E}">
        <p14:creationId xmlns:p14="http://schemas.microsoft.com/office/powerpoint/2010/main" val="10598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11/29/2019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a:p>
        </p:txBody>
      </p:sp>
    </p:spTree>
    <p:extLst>
      <p:ext uri="{BB962C8B-B14F-4D97-AF65-F5344CB8AC3E}">
        <p14:creationId xmlns:p14="http://schemas.microsoft.com/office/powerpoint/2010/main" val="110089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11/29/2019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a:p>
        </p:txBody>
      </p:sp>
    </p:spTree>
    <p:extLst>
      <p:ext uri="{BB962C8B-B14F-4D97-AF65-F5344CB8AC3E}">
        <p14:creationId xmlns:p14="http://schemas.microsoft.com/office/powerpoint/2010/main" val="719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11/29/2019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a:p>
        </p:txBody>
      </p:sp>
    </p:spTree>
    <p:extLst>
      <p:ext uri="{BB962C8B-B14F-4D97-AF65-F5344CB8AC3E}">
        <p14:creationId xmlns:p14="http://schemas.microsoft.com/office/powerpoint/2010/main" val="68069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11/29/2019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a:p>
        </p:txBody>
      </p:sp>
    </p:spTree>
    <p:extLst>
      <p:ext uri="{BB962C8B-B14F-4D97-AF65-F5344CB8AC3E}">
        <p14:creationId xmlns:p14="http://schemas.microsoft.com/office/powerpoint/2010/main" val="757728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3F71B8A-FF51-2F45-B886-E436E0D75EF6}" type="datetimeFigureOut">
              <a:rPr lang="en-US" smtClean="0"/>
              <a:t>11/29/2019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3BFB47B-9587-3540-98AB-FF6D8E8EB917}" type="slidenum">
              <a:rPr lang="en-US" smtClean="0"/>
              <a:t>‹#›</a:t>
            </a:fld>
            <a:endParaRPr lang="en-US"/>
          </a:p>
        </p:txBody>
      </p:sp>
    </p:spTree>
    <p:extLst>
      <p:ext uri="{BB962C8B-B14F-4D97-AF65-F5344CB8AC3E}">
        <p14:creationId xmlns:p14="http://schemas.microsoft.com/office/powerpoint/2010/main" val="57174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885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866577" y="5992140"/>
            <a:ext cx="3086100" cy="365125"/>
          </a:xfrm>
          <a:prstGeom prst="rect">
            <a:avLst/>
          </a:prstGeom>
        </p:spPr>
        <p:txBody>
          <a:bodyPr/>
          <a:lstStyle/>
          <a:p>
            <a:endParaRPr lang="en-US" dirty="0"/>
          </a:p>
        </p:txBody>
      </p:sp>
    </p:spTree>
    <p:extLst>
      <p:ext uri="{BB962C8B-B14F-4D97-AF65-F5344CB8AC3E}">
        <p14:creationId xmlns:p14="http://schemas.microsoft.com/office/powerpoint/2010/main" val="607851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UijfZj4uwKE?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lujGG2dIgP4?feature=oembed"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PIdgHAOoIKs?feature=oembed"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659" y="2789725"/>
            <a:ext cx="4533594" cy="3785652"/>
          </a:xfrm>
          <a:prstGeom prst="rect">
            <a:avLst/>
          </a:prstGeom>
          <a:noFill/>
        </p:spPr>
        <p:txBody>
          <a:bodyPr wrap="square" rtlCol="0">
            <a:spAutoFit/>
          </a:bodyPr>
          <a:lstStyle/>
          <a:p>
            <a:r>
              <a:rPr lang="en-US" sz="4000" b="1" dirty="0">
                <a:solidFill>
                  <a:schemeClr val="bg1"/>
                </a:solidFill>
                <a:latin typeface="Helvetica" charset="0"/>
                <a:ea typeface="Helvetica" charset="0"/>
                <a:cs typeface="Helvetica" charset="0"/>
              </a:rPr>
              <a:t>High School</a:t>
            </a:r>
          </a:p>
          <a:p>
            <a:r>
              <a:rPr lang="en-US" sz="4000" b="1" dirty="0">
                <a:solidFill>
                  <a:schemeClr val="bg1"/>
                </a:solidFill>
                <a:latin typeface="Helvetica" charset="0"/>
                <a:ea typeface="Helvetica" charset="0"/>
                <a:cs typeface="Helvetica" charset="0"/>
              </a:rPr>
              <a:t>College &amp; Career Readiness</a:t>
            </a:r>
          </a:p>
          <a:p>
            <a:r>
              <a:rPr lang="en-US" sz="4000" b="1" dirty="0">
                <a:solidFill>
                  <a:schemeClr val="bg1"/>
                </a:solidFill>
                <a:latin typeface="Helvetica" charset="0"/>
                <a:ea typeface="Helvetica" charset="0"/>
                <a:cs typeface="Helvetica" charset="0"/>
              </a:rPr>
              <a:t>Transition</a:t>
            </a:r>
          </a:p>
          <a:p>
            <a:endParaRPr lang="en-US" sz="4000" b="1" dirty="0">
              <a:solidFill>
                <a:schemeClr val="bg1"/>
              </a:solidFill>
              <a:latin typeface="Helvetica" charset="0"/>
              <a:ea typeface="Helvetica" charset="0"/>
              <a:cs typeface="Helvetica" charset="0"/>
            </a:endParaRPr>
          </a:p>
          <a:p>
            <a:r>
              <a:rPr lang="en-US" sz="1000" b="1" dirty="0">
                <a:solidFill>
                  <a:schemeClr val="bg1"/>
                </a:solidFill>
                <a:latin typeface="Helvetica" charset="0"/>
                <a:ea typeface="Helvetica" charset="0"/>
                <a:cs typeface="Helvetica" charset="0"/>
              </a:rPr>
              <a:t>2019-20</a:t>
            </a:r>
            <a:endParaRPr lang="en-US" sz="1000" b="1" dirty="0">
              <a:solidFill>
                <a:srgbClr val="FFEC00"/>
              </a:solidFill>
              <a:latin typeface="Helvetica" charset="0"/>
              <a:ea typeface="Helvetica" charset="0"/>
              <a:cs typeface="Helvetica" charset="0"/>
            </a:endParaRPr>
          </a:p>
          <a:p>
            <a:pPr algn="r"/>
            <a:endParaRPr lang="en-US" sz="2400" dirty="0">
              <a:solidFill>
                <a:srgbClr val="FFEC00"/>
              </a:solidFill>
              <a:latin typeface="Helvetica" charset="0"/>
              <a:ea typeface="Helvetica" charset="0"/>
              <a:cs typeface="Helvetica" charset="0"/>
            </a:endParaRPr>
          </a:p>
        </p:txBody>
      </p:sp>
    </p:spTree>
    <p:extLst>
      <p:ext uri="{BB962C8B-B14F-4D97-AF65-F5344CB8AC3E}">
        <p14:creationId xmlns:p14="http://schemas.microsoft.com/office/powerpoint/2010/main" val="159341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0A5D-54BB-4D5A-BCBF-677B1B5AE8D2}"/>
              </a:ext>
            </a:extLst>
          </p:cNvPr>
          <p:cNvSpPr>
            <a:spLocks noGrp="1"/>
          </p:cNvSpPr>
          <p:nvPr>
            <p:ph type="title"/>
          </p:nvPr>
        </p:nvSpPr>
        <p:spPr/>
        <p:txBody>
          <a:bodyPr>
            <a:normAutofit/>
          </a:bodyPr>
          <a:lstStyle/>
          <a:p>
            <a:pPr algn="ctr"/>
            <a:r>
              <a:rPr lang="en-US" sz="8800" dirty="0"/>
              <a:t>Plan of Study</a:t>
            </a:r>
          </a:p>
        </p:txBody>
      </p:sp>
      <p:sp>
        <p:nvSpPr>
          <p:cNvPr id="3" name="Content Placeholder 2">
            <a:extLst>
              <a:ext uri="{FF2B5EF4-FFF2-40B4-BE49-F238E27FC236}">
                <a16:creationId xmlns:a16="http://schemas.microsoft.com/office/drawing/2014/main" id="{6CB64F8B-C890-44AA-B165-894F9ECD4098}"/>
              </a:ext>
            </a:extLst>
          </p:cNvPr>
          <p:cNvSpPr>
            <a:spLocks noGrp="1"/>
          </p:cNvSpPr>
          <p:nvPr>
            <p:ph idx="1"/>
          </p:nvPr>
        </p:nvSpPr>
        <p:spPr/>
        <p:txBody>
          <a:bodyPr/>
          <a:lstStyle/>
          <a:p>
            <a:pPr marL="0" indent="0">
              <a:buNone/>
            </a:pPr>
            <a:endParaRPr lang="en-US" sz="5400" dirty="0"/>
          </a:p>
          <a:p>
            <a:pPr marL="0" indent="0">
              <a:buNone/>
            </a:pPr>
            <a:endParaRPr lang="en-US" dirty="0"/>
          </a:p>
        </p:txBody>
      </p:sp>
      <p:pic>
        <p:nvPicPr>
          <p:cNvPr id="4" name="Online Media 3" descr="CCRP Creating a Plan of Study">
            <a:hlinkClick r:id="" action="ppaction://media"/>
            <a:extLst>
              <a:ext uri="{FF2B5EF4-FFF2-40B4-BE49-F238E27FC236}">
                <a16:creationId xmlns:a16="http://schemas.microsoft.com/office/drawing/2014/main" id="{AC541347-8778-4040-BACA-C5535D09BD1B}"/>
              </a:ext>
            </a:extLst>
          </p:cNvPr>
          <p:cNvPicPr>
            <a:picLocks noRot="1" noChangeAspect="1"/>
          </p:cNvPicPr>
          <p:nvPr>
            <a:videoFile r:link="rId1"/>
          </p:nvPr>
        </p:nvPicPr>
        <p:blipFill>
          <a:blip r:embed="rId3"/>
          <a:stretch>
            <a:fillRect/>
          </a:stretch>
        </p:blipFill>
        <p:spPr>
          <a:xfrm>
            <a:off x="0" y="1576907"/>
            <a:ext cx="9144000" cy="5281093"/>
          </a:xfrm>
          <a:prstGeom prst="rect">
            <a:avLst/>
          </a:prstGeom>
        </p:spPr>
      </p:pic>
    </p:spTree>
    <p:extLst>
      <p:ext uri="{BB962C8B-B14F-4D97-AF65-F5344CB8AC3E}">
        <p14:creationId xmlns:p14="http://schemas.microsoft.com/office/powerpoint/2010/main" val="45004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a:t>End of Course STAAR Exams</a:t>
            </a:r>
          </a:p>
        </p:txBody>
      </p:sp>
      <p:sp>
        <p:nvSpPr>
          <p:cNvPr id="12291" name="Content Placeholder 1"/>
          <p:cNvSpPr>
            <a:spLocks noGrp="1"/>
          </p:cNvSpPr>
          <p:nvPr>
            <p:ph idx="1"/>
          </p:nvPr>
        </p:nvSpPr>
        <p:spPr/>
        <p:txBody>
          <a:bodyPr/>
          <a:lstStyle/>
          <a:p>
            <a:pPr eaLnBrk="1" hangingPunct="1">
              <a:defRPr/>
            </a:pPr>
            <a:r>
              <a:rPr lang="en-US" altLang="en-US" dirty="0">
                <a:latin typeface="+mj-lt"/>
              </a:rPr>
              <a:t>Students must pass five STAAR End of Course (EOC) Exams to Graduate </a:t>
            </a:r>
          </a:p>
          <a:p>
            <a:pPr marL="136525" indent="0" eaLnBrk="1" hangingPunct="1">
              <a:buFont typeface="Wingdings 2" pitchFamily="18" charset="2"/>
              <a:buNone/>
              <a:defRPr/>
            </a:pPr>
            <a:endParaRPr lang="en-US" altLang="en-US" dirty="0">
              <a:latin typeface="+mj-lt"/>
            </a:endParaRPr>
          </a:p>
          <a:p>
            <a:pPr lvl="1" eaLnBrk="1" hangingPunct="1">
              <a:defRPr/>
            </a:pPr>
            <a:r>
              <a:rPr lang="en-US" altLang="en-US" dirty="0">
                <a:latin typeface="+mj-lt"/>
              </a:rPr>
              <a:t>Algebra 1 </a:t>
            </a:r>
          </a:p>
          <a:p>
            <a:pPr lvl="1" eaLnBrk="1" hangingPunct="1">
              <a:defRPr/>
            </a:pPr>
            <a:r>
              <a:rPr lang="en-US" altLang="en-US" dirty="0">
                <a:latin typeface="+mj-lt"/>
              </a:rPr>
              <a:t>English 1 </a:t>
            </a:r>
          </a:p>
          <a:p>
            <a:pPr lvl="1" eaLnBrk="1" hangingPunct="1">
              <a:defRPr/>
            </a:pPr>
            <a:r>
              <a:rPr lang="en-US" altLang="en-US" dirty="0">
                <a:latin typeface="+mj-lt"/>
              </a:rPr>
              <a:t>Biology</a:t>
            </a:r>
          </a:p>
          <a:p>
            <a:pPr lvl="1" eaLnBrk="1" hangingPunct="1">
              <a:defRPr/>
            </a:pPr>
            <a:r>
              <a:rPr lang="en-US" altLang="en-US" dirty="0">
                <a:latin typeface="+mj-lt"/>
              </a:rPr>
              <a:t>English 2 </a:t>
            </a:r>
          </a:p>
          <a:p>
            <a:pPr lvl="1" eaLnBrk="1" hangingPunct="1">
              <a:defRPr/>
            </a:pPr>
            <a:r>
              <a:rPr lang="en-US" altLang="en-US" dirty="0">
                <a:latin typeface="+mj-lt"/>
              </a:rPr>
              <a:t>US History</a:t>
            </a:r>
            <a:endParaRPr lang="en-US" altLang="en-US" dirty="0"/>
          </a:p>
        </p:txBody>
      </p:sp>
    </p:spTree>
    <p:extLst>
      <p:ext uri="{BB962C8B-B14F-4D97-AF65-F5344CB8AC3E}">
        <p14:creationId xmlns:p14="http://schemas.microsoft.com/office/powerpoint/2010/main" val="243043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71" y="0"/>
            <a:ext cx="7886700" cy="1325563"/>
          </a:xfrm>
        </p:spPr>
        <p:txBody>
          <a:bodyPr/>
          <a:lstStyle/>
          <a:p>
            <a:pPr algn="ctr">
              <a:defRPr/>
            </a:pPr>
            <a:r>
              <a:rPr lang="en-US" b="1" u="sng" dirty="0">
                <a:solidFill>
                  <a:srgbClr val="FF0000"/>
                </a:solidFill>
              </a:rPr>
              <a:t>Customize HS Highlights</a:t>
            </a:r>
          </a:p>
        </p:txBody>
      </p:sp>
      <p:sp>
        <p:nvSpPr>
          <p:cNvPr id="3" name="Content Placeholder 2"/>
          <p:cNvSpPr>
            <a:spLocks noGrp="1"/>
          </p:cNvSpPr>
          <p:nvPr>
            <p:ph idx="1"/>
          </p:nvPr>
        </p:nvSpPr>
        <p:spPr>
          <a:xfrm>
            <a:off x="155275" y="1134374"/>
            <a:ext cx="9402793" cy="5410200"/>
          </a:xfrm>
        </p:spPr>
        <p:txBody>
          <a:bodyPr/>
          <a:lstStyle/>
          <a:p>
            <a:pPr marL="0" indent="0">
              <a:buNone/>
            </a:pPr>
            <a:r>
              <a:rPr lang="en-US" dirty="0">
                <a:latin typeface="Lucida Sans" panose="020B0602040502020204" pitchFamily="34" charset="0"/>
                <a:ea typeface="ＭＳ Ｐゴシック" panose="020B0600070205080204" pitchFamily="34" charset="-128"/>
              </a:rPr>
              <a:t>Ex:/</a:t>
            </a:r>
          </a:p>
          <a:p>
            <a:r>
              <a:rPr lang="en-US" dirty="0">
                <a:latin typeface="Lucida Sans" panose="020B0602040502020204" pitchFamily="34" charset="0"/>
                <a:ea typeface="ＭＳ Ｐゴシック" panose="020B0600070205080204" pitchFamily="34" charset="-128"/>
              </a:rPr>
              <a:t>Four classes each day or eight total</a:t>
            </a:r>
          </a:p>
          <a:p>
            <a:endParaRPr lang="en-US" dirty="0">
              <a:latin typeface="Lucida Sans" panose="020B0602040502020204" pitchFamily="34" charset="0"/>
              <a:ea typeface="ＭＳ Ｐゴシック" panose="020B0600070205080204" pitchFamily="34" charset="-128"/>
            </a:endParaRPr>
          </a:p>
          <a:p>
            <a:r>
              <a:rPr lang="en-US" dirty="0">
                <a:latin typeface="Lucida Sans" panose="020B0602040502020204" pitchFamily="34" charset="0"/>
                <a:ea typeface="ＭＳ Ｐゴシック" panose="020B0600070205080204" pitchFamily="34" charset="-128"/>
              </a:rPr>
              <a:t>Double blocked classes:</a:t>
            </a:r>
          </a:p>
          <a:p>
            <a:pPr lvl="3"/>
            <a:r>
              <a:rPr lang="en-US" dirty="0">
                <a:latin typeface="Lucida Sans" panose="020B0602040502020204" pitchFamily="34" charset="0"/>
                <a:ea typeface="ＭＳ Ｐゴシック" panose="020B0600070205080204" pitchFamily="34" charset="-128"/>
              </a:rPr>
              <a:t>Algebra </a:t>
            </a:r>
          </a:p>
          <a:p>
            <a:r>
              <a:rPr lang="en-US" dirty="0">
                <a:latin typeface="Lucida Sans" panose="020B0602040502020204" pitchFamily="34" charset="0"/>
                <a:ea typeface="ＭＳ Ｐゴシック" panose="020B0600070205080204" pitchFamily="34" charset="-128"/>
              </a:rPr>
              <a:t>Major Sports</a:t>
            </a:r>
          </a:p>
          <a:p>
            <a:pPr lvl="1"/>
            <a:r>
              <a:rPr lang="en-US" dirty="0">
                <a:latin typeface="Lucida Sans" panose="020B0602040502020204" pitchFamily="34" charset="0"/>
                <a:ea typeface="ＭＳ Ｐゴシック" panose="020B0600070205080204" pitchFamily="34" charset="-128"/>
              </a:rPr>
              <a:t>Fall		</a:t>
            </a:r>
            <a:r>
              <a:rPr lang="en-US" sz="1800" dirty="0">
                <a:latin typeface="Lucida Sans" panose="020B0602040502020204" pitchFamily="34" charset="0"/>
                <a:ea typeface="ＭＳ Ｐゴシック" panose="020B0600070205080204" pitchFamily="34" charset="-128"/>
              </a:rPr>
              <a:t>Football, Volleyball, Cross Country</a:t>
            </a:r>
          </a:p>
          <a:p>
            <a:pPr lvl="1"/>
            <a:r>
              <a:rPr lang="en-US" sz="2000" dirty="0">
                <a:latin typeface="Lucida Sans" panose="020B0602040502020204" pitchFamily="34" charset="0"/>
                <a:ea typeface="ＭＳ Ｐゴシック" panose="020B0600070205080204" pitchFamily="34" charset="-128"/>
              </a:rPr>
              <a:t>Spring 	</a:t>
            </a:r>
            <a:r>
              <a:rPr lang="en-US" sz="1800" dirty="0">
                <a:latin typeface="Lucida Sans" panose="020B0602040502020204" pitchFamily="34" charset="0"/>
                <a:ea typeface="ＭＳ Ｐゴシック" panose="020B0600070205080204" pitchFamily="34" charset="-128"/>
              </a:rPr>
              <a:t>	Baseball, Softball, Track </a:t>
            </a:r>
          </a:p>
          <a:p>
            <a:pPr lvl="1"/>
            <a:r>
              <a:rPr lang="en-US" sz="2000" dirty="0">
                <a:latin typeface="Lucida Sans" panose="020B0602040502020204" pitchFamily="34" charset="0"/>
                <a:ea typeface="ＭＳ Ｐゴシック" panose="020B0600070205080204" pitchFamily="34" charset="-128"/>
              </a:rPr>
              <a:t>Fall/Spring</a:t>
            </a:r>
            <a:r>
              <a:rPr lang="en-US" sz="1800" dirty="0">
                <a:latin typeface="Lucida Sans" panose="020B0602040502020204" pitchFamily="34" charset="0"/>
                <a:ea typeface="ＭＳ Ｐゴシック" panose="020B0600070205080204" pitchFamily="34" charset="-128"/>
              </a:rPr>
              <a:t>	Tennis, Golf, Swim, Soccer, Basketball, Wrestling</a:t>
            </a:r>
          </a:p>
        </p:txBody>
      </p:sp>
    </p:spTree>
    <p:extLst>
      <p:ext uri="{BB962C8B-B14F-4D97-AF65-F5344CB8AC3E}">
        <p14:creationId xmlns:p14="http://schemas.microsoft.com/office/powerpoint/2010/main" val="387226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71" y="0"/>
            <a:ext cx="7886700" cy="1325563"/>
          </a:xfrm>
        </p:spPr>
        <p:txBody>
          <a:bodyPr/>
          <a:lstStyle/>
          <a:p>
            <a:pPr algn="ctr">
              <a:defRPr/>
            </a:pPr>
            <a:r>
              <a:rPr lang="en-US" u="sng" dirty="0">
                <a:solidFill>
                  <a:srgbClr val="FF0000"/>
                </a:solidFill>
              </a:rPr>
              <a:t>Customize HS Highlights</a:t>
            </a:r>
          </a:p>
        </p:txBody>
      </p:sp>
      <p:sp>
        <p:nvSpPr>
          <p:cNvPr id="3" name="Content Placeholder 2"/>
          <p:cNvSpPr>
            <a:spLocks noGrp="1"/>
          </p:cNvSpPr>
          <p:nvPr>
            <p:ph idx="1"/>
          </p:nvPr>
        </p:nvSpPr>
        <p:spPr>
          <a:xfrm>
            <a:off x="155275" y="1134374"/>
            <a:ext cx="9402793" cy="5410200"/>
          </a:xfrm>
        </p:spPr>
        <p:txBody>
          <a:bodyPr/>
          <a:lstStyle/>
          <a:p>
            <a:pPr marL="0" indent="0">
              <a:buNone/>
            </a:pPr>
            <a:r>
              <a:rPr lang="en-US" dirty="0">
                <a:latin typeface="Lucida Sans" panose="020B0602040502020204" pitchFamily="34" charset="0"/>
                <a:ea typeface="ＭＳ Ｐゴシック" panose="020B0600070205080204" pitchFamily="34" charset="-128"/>
              </a:rPr>
              <a:t>Ex:/</a:t>
            </a:r>
          </a:p>
          <a:p>
            <a:pPr>
              <a:buFont typeface="Wingdings 2" panose="05020102010507070707" pitchFamily="18" charset="2"/>
              <a:buNone/>
            </a:pPr>
            <a:endParaRPr lang="en-US" dirty="0">
              <a:latin typeface="Lucida Sans" panose="020B0602040502020204" pitchFamily="34" charset="0"/>
              <a:ea typeface="ＭＳ Ｐゴシック" panose="020B0600070205080204" pitchFamily="34" charset="-128"/>
            </a:endParaRPr>
          </a:p>
          <a:p>
            <a:r>
              <a:rPr lang="en-US" dirty="0">
                <a:latin typeface="Lucida Sans" panose="020B0602040502020204" pitchFamily="34" charset="0"/>
                <a:ea typeface="ＭＳ Ｐゴシック" panose="020B0600070205080204" pitchFamily="34" charset="-128"/>
              </a:rPr>
              <a:t>Four classes each day or eight total</a:t>
            </a:r>
          </a:p>
          <a:p>
            <a:endParaRPr lang="en-US" dirty="0">
              <a:latin typeface="Lucida Sans" panose="020B0602040502020204" pitchFamily="34" charset="0"/>
              <a:ea typeface="ＭＳ Ｐゴシック" panose="020B0600070205080204" pitchFamily="34" charset="-128"/>
            </a:endParaRPr>
          </a:p>
          <a:p>
            <a:r>
              <a:rPr lang="en-US" dirty="0">
                <a:latin typeface="Lucida Sans" panose="020B0602040502020204" pitchFamily="34" charset="0"/>
                <a:ea typeface="ＭＳ Ｐゴシック" panose="020B0600070205080204" pitchFamily="34" charset="-128"/>
              </a:rPr>
              <a:t>Double blocked classes:</a:t>
            </a:r>
          </a:p>
          <a:p>
            <a:pPr lvl="3"/>
            <a:r>
              <a:rPr lang="en-US" dirty="0">
                <a:latin typeface="Lucida Sans" panose="020B0602040502020204" pitchFamily="34" charset="0"/>
                <a:ea typeface="ＭＳ Ｐゴシック" panose="020B0600070205080204" pitchFamily="34" charset="-128"/>
              </a:rPr>
              <a:t>Algebra </a:t>
            </a:r>
          </a:p>
          <a:p>
            <a:r>
              <a:rPr lang="en-US" dirty="0">
                <a:latin typeface="Lucida Sans" panose="020B0602040502020204" pitchFamily="34" charset="0"/>
                <a:ea typeface="ＭＳ Ｐゴシック" panose="020B0600070205080204" pitchFamily="34" charset="-128"/>
              </a:rPr>
              <a:t>Major Sports</a:t>
            </a:r>
          </a:p>
          <a:p>
            <a:pPr lvl="1"/>
            <a:r>
              <a:rPr lang="en-US" dirty="0">
                <a:latin typeface="Lucida Sans" panose="020B0602040502020204" pitchFamily="34" charset="0"/>
                <a:ea typeface="ＭＳ Ｐゴシック" panose="020B0600070205080204" pitchFamily="34" charset="-128"/>
              </a:rPr>
              <a:t>Fall		</a:t>
            </a:r>
            <a:r>
              <a:rPr lang="en-US" sz="1800" dirty="0">
                <a:latin typeface="Lucida Sans" panose="020B0602040502020204" pitchFamily="34" charset="0"/>
                <a:ea typeface="ＭＳ Ｐゴシック" panose="020B0600070205080204" pitchFamily="34" charset="-128"/>
              </a:rPr>
              <a:t>Football, Volleyball, Cross Country</a:t>
            </a:r>
          </a:p>
          <a:p>
            <a:pPr lvl="1"/>
            <a:r>
              <a:rPr lang="en-US" sz="2000" dirty="0">
                <a:latin typeface="Lucida Sans" panose="020B0602040502020204" pitchFamily="34" charset="0"/>
                <a:ea typeface="ＭＳ Ｐゴシック" panose="020B0600070205080204" pitchFamily="34" charset="-128"/>
              </a:rPr>
              <a:t>Spring 	</a:t>
            </a:r>
            <a:r>
              <a:rPr lang="en-US" sz="1800" dirty="0">
                <a:latin typeface="Lucida Sans" panose="020B0602040502020204" pitchFamily="34" charset="0"/>
                <a:ea typeface="ＭＳ Ｐゴシック" panose="020B0600070205080204" pitchFamily="34" charset="-128"/>
              </a:rPr>
              <a:t>	Baseball, Softball, Track </a:t>
            </a:r>
          </a:p>
          <a:p>
            <a:pPr lvl="1"/>
            <a:r>
              <a:rPr lang="en-US" sz="2000" dirty="0">
                <a:latin typeface="Lucida Sans" panose="020B0602040502020204" pitchFamily="34" charset="0"/>
                <a:ea typeface="ＭＳ Ｐゴシック" panose="020B0600070205080204" pitchFamily="34" charset="-128"/>
              </a:rPr>
              <a:t>Fall/Spring</a:t>
            </a:r>
            <a:r>
              <a:rPr lang="en-US" sz="1800" dirty="0">
                <a:latin typeface="Lucida Sans" panose="020B0602040502020204" pitchFamily="34" charset="0"/>
                <a:ea typeface="ＭＳ Ｐゴシック" panose="020B0600070205080204" pitchFamily="34" charset="-128"/>
              </a:rPr>
              <a:t>	Tennis, Golf, Swim, Soccer, Basketball, Wrestling</a:t>
            </a:r>
          </a:p>
        </p:txBody>
      </p:sp>
    </p:spTree>
    <p:extLst>
      <p:ext uri="{BB962C8B-B14F-4D97-AF65-F5344CB8AC3E}">
        <p14:creationId xmlns:p14="http://schemas.microsoft.com/office/powerpoint/2010/main" val="283215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71" y="0"/>
            <a:ext cx="7886700" cy="1325563"/>
          </a:xfrm>
        </p:spPr>
        <p:txBody>
          <a:bodyPr/>
          <a:lstStyle/>
          <a:p>
            <a:pPr algn="ctr">
              <a:defRPr/>
            </a:pPr>
            <a:r>
              <a:rPr lang="en-US" u="sng" dirty="0">
                <a:solidFill>
                  <a:srgbClr val="FF0000"/>
                </a:solidFill>
              </a:rPr>
              <a:t>Customize HS Highlights</a:t>
            </a:r>
          </a:p>
        </p:txBody>
      </p:sp>
      <p:sp>
        <p:nvSpPr>
          <p:cNvPr id="3" name="Content Placeholder 2"/>
          <p:cNvSpPr>
            <a:spLocks noGrp="1"/>
          </p:cNvSpPr>
          <p:nvPr>
            <p:ph idx="1"/>
          </p:nvPr>
        </p:nvSpPr>
        <p:spPr>
          <a:xfrm>
            <a:off x="155275" y="1134374"/>
            <a:ext cx="9402793" cy="5410200"/>
          </a:xfrm>
        </p:spPr>
        <p:txBody>
          <a:bodyPr/>
          <a:lstStyle/>
          <a:p>
            <a:pPr marL="0" indent="0">
              <a:buNone/>
            </a:pPr>
            <a:r>
              <a:rPr lang="en-US" dirty="0">
                <a:latin typeface="Lucida Sans" panose="020B0602040502020204" pitchFamily="34" charset="0"/>
                <a:ea typeface="ＭＳ Ｐゴシック" panose="020B0600070205080204" pitchFamily="34" charset="-128"/>
              </a:rPr>
              <a:t>Ex:/</a:t>
            </a:r>
          </a:p>
          <a:p>
            <a:pPr>
              <a:buFont typeface="Wingdings 2" panose="05020102010507070707" pitchFamily="18" charset="2"/>
              <a:buNone/>
            </a:pPr>
            <a:endParaRPr lang="en-US" dirty="0">
              <a:latin typeface="Lucida Sans" panose="020B0602040502020204" pitchFamily="34" charset="0"/>
              <a:ea typeface="ＭＳ Ｐゴシック" panose="020B0600070205080204" pitchFamily="34" charset="-128"/>
            </a:endParaRPr>
          </a:p>
          <a:p>
            <a:r>
              <a:rPr lang="en-US" dirty="0">
                <a:latin typeface="Lucida Sans" panose="020B0602040502020204" pitchFamily="34" charset="0"/>
                <a:ea typeface="ＭＳ Ｐゴシック" panose="020B0600070205080204" pitchFamily="34" charset="-128"/>
              </a:rPr>
              <a:t>Four classes each day or eight total</a:t>
            </a:r>
          </a:p>
          <a:p>
            <a:endParaRPr lang="en-US" dirty="0">
              <a:latin typeface="Lucida Sans" panose="020B0602040502020204" pitchFamily="34" charset="0"/>
              <a:ea typeface="ＭＳ Ｐゴシック" panose="020B0600070205080204" pitchFamily="34" charset="-128"/>
            </a:endParaRPr>
          </a:p>
          <a:p>
            <a:r>
              <a:rPr lang="en-US" dirty="0">
                <a:latin typeface="Lucida Sans" panose="020B0602040502020204" pitchFamily="34" charset="0"/>
                <a:ea typeface="ＭＳ Ｐゴシック" panose="020B0600070205080204" pitchFamily="34" charset="-128"/>
              </a:rPr>
              <a:t>Double blocked classes:</a:t>
            </a:r>
          </a:p>
          <a:p>
            <a:pPr lvl="3"/>
            <a:r>
              <a:rPr lang="en-US" dirty="0">
                <a:latin typeface="Lucida Sans" panose="020B0602040502020204" pitchFamily="34" charset="0"/>
                <a:ea typeface="ＭＳ Ｐゴシック" panose="020B0600070205080204" pitchFamily="34" charset="-128"/>
              </a:rPr>
              <a:t>Algebra </a:t>
            </a:r>
          </a:p>
          <a:p>
            <a:r>
              <a:rPr lang="en-US" dirty="0">
                <a:latin typeface="Lucida Sans" panose="020B0602040502020204" pitchFamily="34" charset="0"/>
                <a:ea typeface="ＭＳ Ｐゴシック" panose="020B0600070205080204" pitchFamily="34" charset="-128"/>
              </a:rPr>
              <a:t>Major Sports</a:t>
            </a:r>
          </a:p>
          <a:p>
            <a:pPr lvl="1"/>
            <a:r>
              <a:rPr lang="en-US" dirty="0">
                <a:latin typeface="Lucida Sans" panose="020B0602040502020204" pitchFamily="34" charset="0"/>
                <a:ea typeface="ＭＳ Ｐゴシック" panose="020B0600070205080204" pitchFamily="34" charset="-128"/>
              </a:rPr>
              <a:t>Fall		</a:t>
            </a:r>
            <a:r>
              <a:rPr lang="en-US" sz="1800" dirty="0">
                <a:latin typeface="Lucida Sans" panose="020B0602040502020204" pitchFamily="34" charset="0"/>
                <a:ea typeface="ＭＳ Ｐゴシック" panose="020B0600070205080204" pitchFamily="34" charset="-128"/>
              </a:rPr>
              <a:t>Football, Volleyball, Cross Country</a:t>
            </a:r>
          </a:p>
          <a:p>
            <a:pPr lvl="1"/>
            <a:r>
              <a:rPr lang="en-US" sz="2000" dirty="0">
                <a:latin typeface="Lucida Sans" panose="020B0602040502020204" pitchFamily="34" charset="0"/>
                <a:ea typeface="ＭＳ Ｐゴシック" panose="020B0600070205080204" pitchFamily="34" charset="-128"/>
              </a:rPr>
              <a:t>Spring 	</a:t>
            </a:r>
            <a:r>
              <a:rPr lang="en-US" sz="1800" dirty="0">
                <a:latin typeface="Lucida Sans" panose="020B0602040502020204" pitchFamily="34" charset="0"/>
                <a:ea typeface="ＭＳ Ｐゴシック" panose="020B0600070205080204" pitchFamily="34" charset="-128"/>
              </a:rPr>
              <a:t>	Baseball, Softball, Track </a:t>
            </a:r>
          </a:p>
          <a:p>
            <a:pPr lvl="1"/>
            <a:r>
              <a:rPr lang="en-US" sz="2000" dirty="0">
                <a:latin typeface="Lucida Sans" panose="020B0602040502020204" pitchFamily="34" charset="0"/>
                <a:ea typeface="ＭＳ Ｐゴシック" panose="020B0600070205080204" pitchFamily="34" charset="-128"/>
              </a:rPr>
              <a:t>Fall/Spring</a:t>
            </a:r>
            <a:r>
              <a:rPr lang="en-US" sz="1800" dirty="0">
                <a:latin typeface="Lucida Sans" panose="020B0602040502020204" pitchFamily="34" charset="0"/>
                <a:ea typeface="ＭＳ Ｐゴシック" panose="020B0600070205080204" pitchFamily="34" charset="-128"/>
              </a:rPr>
              <a:t>	Tennis, Golf, Swim, Soccer, Basketball, Wrestling</a:t>
            </a:r>
          </a:p>
        </p:txBody>
      </p:sp>
    </p:spTree>
    <p:extLst>
      <p:ext uri="{BB962C8B-B14F-4D97-AF65-F5344CB8AC3E}">
        <p14:creationId xmlns:p14="http://schemas.microsoft.com/office/powerpoint/2010/main" val="17925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40" y="27921"/>
            <a:ext cx="8786520" cy="1431925"/>
          </a:xfrm>
        </p:spPr>
        <p:txBody>
          <a:bodyPr/>
          <a:lstStyle/>
          <a:p>
            <a:pPr algn="ctr">
              <a:defRPr/>
            </a:pPr>
            <a:r>
              <a:rPr lang="en-US" dirty="0"/>
              <a:t>Steps for Pre-Registration </a:t>
            </a:r>
            <a:br>
              <a:rPr lang="en-US" dirty="0"/>
            </a:br>
            <a:r>
              <a:rPr lang="en-US" dirty="0"/>
              <a:t>specific to each High School</a:t>
            </a:r>
          </a:p>
        </p:txBody>
      </p:sp>
      <p:sp>
        <p:nvSpPr>
          <p:cNvPr id="20483" name="Content Placeholder 2"/>
          <p:cNvSpPr>
            <a:spLocks noGrp="1"/>
          </p:cNvSpPr>
          <p:nvPr>
            <p:ph idx="1"/>
          </p:nvPr>
        </p:nvSpPr>
        <p:spPr>
          <a:xfrm>
            <a:off x="1504223" y="1541450"/>
            <a:ext cx="7499137" cy="4433560"/>
          </a:xfrm>
        </p:spPr>
        <p:txBody>
          <a:bodyPr>
            <a:normAutofit lnSpcReduction="10000"/>
          </a:bodyPr>
          <a:lstStyle/>
          <a:p>
            <a:pPr>
              <a:defRPr/>
            </a:pPr>
            <a:r>
              <a:rPr lang="en-US" altLang="en-US" sz="2800" u="sng" dirty="0">
                <a:solidFill>
                  <a:srgbClr val="00B050"/>
                </a:solidFill>
                <a:latin typeface="+mj-lt"/>
              </a:rPr>
              <a:t>Look at HS Brochure</a:t>
            </a:r>
          </a:p>
          <a:p>
            <a:pPr>
              <a:defRPr/>
            </a:pPr>
            <a:r>
              <a:rPr lang="en-US" altLang="en-US" sz="2800" u="sng" dirty="0">
                <a:solidFill>
                  <a:srgbClr val="00B050"/>
                </a:solidFill>
                <a:latin typeface="+mj-lt"/>
              </a:rPr>
              <a:t>Choose:</a:t>
            </a:r>
            <a:r>
              <a:rPr lang="en-US" altLang="en-US" sz="2800" dirty="0">
                <a:solidFill>
                  <a:srgbClr val="00B050"/>
                </a:solidFill>
                <a:latin typeface="+mj-lt"/>
              </a:rPr>
              <a:t>  </a:t>
            </a:r>
            <a:r>
              <a:rPr lang="en-US" altLang="en-US" sz="2800" dirty="0">
                <a:latin typeface="+mj-lt"/>
              </a:rPr>
              <a:t>English 1  or  PAP English 1 </a:t>
            </a:r>
          </a:p>
          <a:p>
            <a:pPr marL="0" indent="0">
              <a:buNone/>
              <a:defRPr/>
            </a:pPr>
            <a:r>
              <a:rPr lang="en-US" altLang="en-US" dirty="0">
                <a:latin typeface="+mj-lt"/>
              </a:rPr>
              <a:t>	</a:t>
            </a:r>
            <a:r>
              <a:rPr lang="en-US" altLang="en-US" sz="2800" dirty="0">
                <a:latin typeface="+mj-lt"/>
              </a:rPr>
              <a:t>         Algebra   or   PAP Geometry or DL</a:t>
            </a:r>
          </a:p>
          <a:p>
            <a:pPr marL="0" indent="0">
              <a:buNone/>
              <a:defRPr/>
            </a:pPr>
            <a:r>
              <a:rPr lang="en-US" altLang="en-US" dirty="0">
                <a:latin typeface="+mj-lt"/>
              </a:rPr>
              <a:t>		</a:t>
            </a:r>
            <a:r>
              <a:rPr lang="en-US" altLang="en-US" sz="2800" dirty="0">
                <a:latin typeface="+mj-lt"/>
              </a:rPr>
              <a:t>Biology   or   PAP Biology or DL</a:t>
            </a:r>
          </a:p>
          <a:p>
            <a:pPr marL="0" indent="0">
              <a:buNone/>
              <a:defRPr/>
            </a:pPr>
            <a:r>
              <a:rPr lang="en-US" altLang="en-US" dirty="0">
                <a:latin typeface="+mj-lt"/>
              </a:rPr>
              <a:t>		</a:t>
            </a:r>
            <a:r>
              <a:rPr lang="en-US" altLang="en-US" sz="2800" dirty="0">
                <a:latin typeface="+mj-lt"/>
              </a:rPr>
              <a:t>W. Geo   or   AP Human Geo</a:t>
            </a:r>
          </a:p>
          <a:p>
            <a:pPr marL="0" indent="0">
              <a:buNone/>
              <a:defRPr/>
            </a:pPr>
            <a:r>
              <a:rPr lang="en-US" altLang="en-US" dirty="0">
                <a:latin typeface="+mj-lt"/>
              </a:rPr>
              <a:t>		</a:t>
            </a:r>
            <a:r>
              <a:rPr lang="en-US" altLang="en-US" sz="2800" dirty="0">
                <a:latin typeface="+mj-lt"/>
              </a:rPr>
              <a:t>LOTE (</a:t>
            </a:r>
            <a:r>
              <a:rPr lang="en-US" altLang="en-US">
                <a:latin typeface="+mj-lt"/>
              </a:rPr>
              <a:t>Foreign Language)</a:t>
            </a:r>
            <a:endParaRPr lang="en-US" altLang="en-US" sz="2800" dirty="0">
              <a:latin typeface="+mj-lt"/>
            </a:endParaRPr>
          </a:p>
          <a:p>
            <a:pPr>
              <a:defRPr/>
            </a:pPr>
            <a:r>
              <a:rPr lang="en-US" altLang="en-US" sz="2800" u="sng" dirty="0">
                <a:solidFill>
                  <a:srgbClr val="00B050"/>
                </a:solidFill>
                <a:latin typeface="+mj-lt"/>
              </a:rPr>
              <a:t>Choose Electives: </a:t>
            </a:r>
            <a:r>
              <a:rPr lang="en-US" altLang="en-US" sz="2800" dirty="0">
                <a:latin typeface="+mj-lt"/>
              </a:rPr>
              <a:t>include requirements (Technology, Fine Arts, PE) or Endorsement </a:t>
            </a:r>
            <a:endParaRPr lang="en-US" altLang="en-US" sz="2800" dirty="0">
              <a:solidFill>
                <a:srgbClr val="FFC000"/>
              </a:solidFill>
              <a:latin typeface="+mj-lt"/>
            </a:endParaRPr>
          </a:p>
          <a:p>
            <a:pPr>
              <a:defRPr/>
            </a:pPr>
            <a:r>
              <a:rPr lang="en-US" altLang="en-US" sz="2800" u="sng" dirty="0">
                <a:solidFill>
                  <a:srgbClr val="00B050"/>
                </a:solidFill>
                <a:latin typeface="+mj-lt"/>
              </a:rPr>
              <a:t>Choose Alternates</a:t>
            </a:r>
          </a:p>
          <a:p>
            <a:pPr lvl="4">
              <a:defRPr/>
            </a:pPr>
            <a:endParaRPr lang="en-US" altLang="en-US" dirty="0"/>
          </a:p>
        </p:txBody>
      </p:sp>
    </p:spTree>
    <p:extLst>
      <p:ext uri="{BB962C8B-B14F-4D97-AF65-F5344CB8AC3E}">
        <p14:creationId xmlns:p14="http://schemas.microsoft.com/office/powerpoint/2010/main" val="168789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1ACD-1CEC-4CF1-BAD0-9FC00A99D4DC}"/>
              </a:ext>
            </a:extLst>
          </p:cNvPr>
          <p:cNvSpPr>
            <a:spLocks noGrp="1"/>
          </p:cNvSpPr>
          <p:nvPr>
            <p:ph type="title"/>
          </p:nvPr>
        </p:nvSpPr>
        <p:spPr/>
        <p:txBody>
          <a:bodyPr>
            <a:normAutofit/>
          </a:bodyPr>
          <a:lstStyle/>
          <a:p>
            <a:pPr algn="ctr"/>
            <a:r>
              <a:rPr lang="en-US" sz="5400" dirty="0"/>
              <a:t>Questions???</a:t>
            </a:r>
          </a:p>
        </p:txBody>
      </p:sp>
      <p:pic>
        <p:nvPicPr>
          <p:cNvPr id="1026" name="Picture 2" descr="Image result for positive going to high school quote">
            <a:extLst>
              <a:ext uri="{FF2B5EF4-FFF2-40B4-BE49-F238E27FC236}">
                <a16:creationId xmlns:a16="http://schemas.microsoft.com/office/drawing/2014/main" id="{FC48A740-1C35-477D-99B5-6F3DEBD9BA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519" y="1409737"/>
            <a:ext cx="7757831" cy="387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471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48" y="531813"/>
            <a:ext cx="8229600" cy="792162"/>
          </a:xfrm>
        </p:spPr>
        <p:txBody>
          <a:bodyPr>
            <a:normAutofit fontScale="90000"/>
          </a:bodyPr>
          <a:lstStyle/>
          <a:p>
            <a:pPr eaLnBrk="1" fontAlgn="auto" hangingPunct="1">
              <a:spcAft>
                <a:spcPts val="0"/>
              </a:spcAft>
              <a:defRPr/>
            </a:pPr>
            <a:r>
              <a:rPr lang="en-US" dirty="0">
                <a:ea typeface="+mj-ea"/>
                <a:cs typeface="+mj-cs"/>
              </a:rPr>
              <a:t>8</a:t>
            </a:r>
            <a:r>
              <a:rPr lang="en-US" baseline="30000" dirty="0">
                <a:ea typeface="+mj-ea"/>
                <a:cs typeface="+mj-cs"/>
              </a:rPr>
              <a:t>th</a:t>
            </a:r>
            <a:r>
              <a:rPr lang="en-US" dirty="0">
                <a:ea typeface="+mj-ea"/>
                <a:cs typeface="+mj-cs"/>
              </a:rPr>
              <a:t> Grade transition Welcome Video</a:t>
            </a:r>
          </a:p>
        </p:txBody>
      </p:sp>
      <p:pic>
        <p:nvPicPr>
          <p:cNvPr id="3" name="Online Media 2" descr="EPISD Endorsements">
            <a:hlinkClick r:id="" action="ppaction://media"/>
            <a:extLst>
              <a:ext uri="{FF2B5EF4-FFF2-40B4-BE49-F238E27FC236}">
                <a16:creationId xmlns:a16="http://schemas.microsoft.com/office/drawing/2014/main" id="{6F997F38-9900-104E-BBAE-E73E9FEA3E3C}"/>
              </a:ext>
            </a:extLst>
          </p:cNvPr>
          <p:cNvPicPr>
            <a:picLocks noGrp="1" noRot="1" noChangeAspect="1"/>
          </p:cNvPicPr>
          <p:nvPr>
            <p:ph idx="1"/>
            <a:videoFile r:link="rId1"/>
          </p:nvPr>
        </p:nvPicPr>
        <p:blipFill>
          <a:blip r:embed="rId4"/>
          <a:stretch>
            <a:fillRect/>
          </a:stretch>
        </p:blipFill>
        <p:spPr>
          <a:xfrm>
            <a:off x="0" y="1323975"/>
            <a:ext cx="9144000" cy="5534025"/>
          </a:xfrm>
          <a:prstGeom prst="rect">
            <a:avLst/>
          </a:prstGeom>
        </p:spPr>
      </p:pic>
    </p:spTree>
    <p:extLst>
      <p:ext uri="{BB962C8B-B14F-4D97-AF65-F5344CB8AC3E}">
        <p14:creationId xmlns:p14="http://schemas.microsoft.com/office/powerpoint/2010/main" val="142205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D0AD-75E1-1849-9A32-0ADCA1583595}"/>
              </a:ext>
            </a:extLst>
          </p:cNvPr>
          <p:cNvSpPr>
            <a:spLocks noGrp="1"/>
          </p:cNvSpPr>
          <p:nvPr>
            <p:ph type="title"/>
          </p:nvPr>
        </p:nvSpPr>
        <p:spPr/>
        <p:txBody>
          <a:bodyPr/>
          <a:lstStyle/>
          <a:p>
            <a:pPr algn="ctr"/>
            <a:r>
              <a:rPr lang="en-US" b="1" dirty="0"/>
              <a:t>Campus to Career </a:t>
            </a:r>
            <a:br>
              <a:rPr lang="en-US" b="1" dirty="0"/>
            </a:br>
            <a:r>
              <a:rPr lang="en-US" b="1" dirty="0"/>
              <a:t>Interest Survey</a:t>
            </a:r>
          </a:p>
        </p:txBody>
      </p:sp>
      <p:pic>
        <p:nvPicPr>
          <p:cNvPr id="7" name="Picture 6" descr="A screenshot of a computer&#10;&#10;Description automatically generated">
            <a:extLst>
              <a:ext uri="{FF2B5EF4-FFF2-40B4-BE49-F238E27FC236}">
                <a16:creationId xmlns:a16="http://schemas.microsoft.com/office/drawing/2014/main" id="{43FB387B-FE6D-4CC9-871D-406357A96543}"/>
              </a:ext>
            </a:extLst>
          </p:cNvPr>
          <p:cNvPicPr>
            <a:picLocks noChangeAspect="1"/>
          </p:cNvPicPr>
          <p:nvPr/>
        </p:nvPicPr>
        <p:blipFill rotWithShape="1">
          <a:blip r:embed="rId3"/>
          <a:srcRect t="10585" b="7437"/>
          <a:stretch/>
        </p:blipFill>
        <p:spPr>
          <a:xfrm>
            <a:off x="628650" y="1813094"/>
            <a:ext cx="7685147" cy="3231811"/>
          </a:xfrm>
          <a:prstGeom prst="rect">
            <a:avLst/>
          </a:prstGeom>
        </p:spPr>
      </p:pic>
    </p:spTree>
    <p:extLst>
      <p:ext uri="{BB962C8B-B14F-4D97-AF65-F5344CB8AC3E}">
        <p14:creationId xmlns:p14="http://schemas.microsoft.com/office/powerpoint/2010/main" val="927177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28650" y="365126"/>
            <a:ext cx="8319906" cy="800559"/>
          </a:xfrm>
        </p:spPr>
        <p:txBody>
          <a:bodyPr>
            <a:normAutofit/>
          </a:bodyPr>
          <a:lstStyle/>
          <a:p>
            <a:pPr eaLnBrk="1" fontAlgn="auto" hangingPunct="1">
              <a:spcAft>
                <a:spcPts val="0"/>
              </a:spcAft>
              <a:defRPr/>
            </a:pPr>
            <a:r>
              <a:rPr lang="en-US" dirty="0">
                <a:ea typeface="+mj-ea"/>
                <a:cs typeface="+mj-cs"/>
              </a:rPr>
              <a:t>High School Credit “The Basics”</a:t>
            </a:r>
          </a:p>
        </p:txBody>
      </p:sp>
      <p:sp>
        <p:nvSpPr>
          <p:cNvPr id="16387" name="Content Placeholder 2"/>
          <p:cNvSpPr>
            <a:spLocks noGrp="1"/>
          </p:cNvSpPr>
          <p:nvPr>
            <p:ph idx="1"/>
          </p:nvPr>
        </p:nvSpPr>
        <p:spPr>
          <a:xfrm>
            <a:off x="253042" y="1165685"/>
            <a:ext cx="8610600" cy="4243933"/>
          </a:xfrm>
        </p:spPr>
        <p:txBody>
          <a:bodyPr>
            <a:normAutofit fontScale="92500" lnSpcReduction="20000"/>
          </a:bodyPr>
          <a:lstStyle/>
          <a:p>
            <a:pPr marL="109537" indent="0">
              <a:buNone/>
            </a:pPr>
            <a:r>
              <a:rPr lang="en-US" sz="2600" dirty="0">
                <a:solidFill>
                  <a:schemeClr val="tx1"/>
                </a:solidFill>
                <a:latin typeface="Lucida Sans" panose="020B0602040502020204" pitchFamily="34" charset="0"/>
                <a:ea typeface="ＭＳ Ｐゴシック" panose="020B0600070205080204" pitchFamily="34" charset="-128"/>
              </a:rPr>
              <a:t>All high school semester grades are recorded on a transcript.  </a:t>
            </a:r>
          </a:p>
          <a:p>
            <a:pPr marL="365125" indent="-255588" eaLnBrk="1" hangingPunct="1">
              <a:lnSpc>
                <a:spcPct val="90000"/>
              </a:lnSpc>
              <a:buFont typeface="Wingdings 3" panose="05040102010807070707" pitchFamily="18" charset="2"/>
              <a:buChar char=""/>
            </a:pPr>
            <a:r>
              <a:rPr lang="en-US" sz="2600" dirty="0">
                <a:solidFill>
                  <a:srgbClr val="00B050"/>
                </a:solidFill>
                <a:latin typeface="Lucida Sans" panose="020B0602040502020204" pitchFamily="34" charset="0"/>
                <a:ea typeface="ＭＳ Ｐゴシック" panose="020B0600070205080204" pitchFamily="34" charset="-128"/>
              </a:rPr>
              <a:t>All classes </a:t>
            </a:r>
            <a:r>
              <a:rPr lang="en-US" sz="2600" dirty="0">
                <a:latin typeface="Lucida Sans" panose="020B0602040502020204" pitchFamily="34" charset="0"/>
                <a:ea typeface="ＭＳ Ｐゴシック" panose="020B0600070205080204" pitchFamily="34" charset="-128"/>
              </a:rPr>
              <a:t>earn .5 credit per semester</a:t>
            </a:r>
          </a:p>
          <a:p>
            <a:pPr marL="365125" indent="-255588" eaLnBrk="1" hangingPunct="1">
              <a:lnSpc>
                <a:spcPct val="90000"/>
              </a:lnSpc>
              <a:buFont typeface="Wingdings 3" panose="05040102010807070707" pitchFamily="18" charset="2"/>
              <a:buChar char=""/>
            </a:pPr>
            <a:r>
              <a:rPr lang="en-US" sz="2600" dirty="0">
                <a:solidFill>
                  <a:srgbClr val="00B050"/>
                </a:solidFill>
                <a:latin typeface="Lucida Sans" panose="020B0602040502020204" pitchFamily="34" charset="0"/>
                <a:ea typeface="ＭＳ Ｐゴシック" panose="020B0600070205080204" pitchFamily="34" charset="-128"/>
              </a:rPr>
              <a:t>A course usually has Part A and Part B </a:t>
            </a:r>
          </a:p>
          <a:p>
            <a:pPr marL="109537" indent="0" eaLnBrk="1" hangingPunct="1">
              <a:lnSpc>
                <a:spcPct val="90000"/>
              </a:lnSpc>
              <a:buNone/>
            </a:pPr>
            <a:r>
              <a:rPr lang="en-US" sz="2600" dirty="0">
                <a:solidFill>
                  <a:srgbClr val="FFC000"/>
                </a:solidFill>
                <a:latin typeface="Lucida Sans" panose="020B0602040502020204" pitchFamily="34" charset="0"/>
                <a:ea typeface="ＭＳ Ｐゴシック" panose="020B0600070205080204" pitchFamily="34" charset="-128"/>
              </a:rPr>
              <a:t>           </a:t>
            </a:r>
            <a:r>
              <a:rPr lang="en-US" sz="2600" dirty="0">
                <a:latin typeface="Lucida Sans" panose="020B0602040502020204" pitchFamily="34" charset="0"/>
                <a:ea typeface="ＭＳ Ｐゴシック" panose="020B0600070205080204" pitchFamily="34" charset="-128"/>
              </a:rPr>
              <a:t> (example: Algebra 1A and  1B)</a:t>
            </a:r>
          </a:p>
          <a:p>
            <a:pPr marL="365125" indent="-255588" eaLnBrk="1" hangingPunct="1">
              <a:lnSpc>
                <a:spcPct val="90000"/>
              </a:lnSpc>
              <a:buFont typeface="Wingdings 3" panose="05040102010807070707" pitchFamily="18" charset="2"/>
              <a:buChar char=""/>
            </a:pPr>
            <a:endParaRPr lang="en-US" sz="800" dirty="0">
              <a:latin typeface="Lucida Sans" panose="020B0602040502020204" pitchFamily="34" charset="0"/>
              <a:ea typeface="ＭＳ Ｐゴシック" panose="020B0600070205080204" pitchFamily="34" charset="-128"/>
            </a:endParaRPr>
          </a:p>
          <a:p>
            <a:pPr marL="365125" indent="-255588" eaLnBrk="1" hangingPunct="1">
              <a:lnSpc>
                <a:spcPct val="90000"/>
              </a:lnSpc>
              <a:buFont typeface="Wingdings 3" panose="05040102010807070707" pitchFamily="18" charset="2"/>
              <a:buChar char=""/>
            </a:pPr>
            <a:r>
              <a:rPr lang="en-US" sz="2600" dirty="0">
                <a:solidFill>
                  <a:srgbClr val="00B050"/>
                </a:solidFill>
                <a:latin typeface="Lucida Sans" panose="020B0602040502020204" pitchFamily="34" charset="0"/>
                <a:ea typeface="ＭＳ Ｐゴシック" panose="020B0600070205080204" pitchFamily="34" charset="-128"/>
              </a:rPr>
              <a:t>Grades: </a:t>
            </a:r>
            <a:r>
              <a:rPr lang="en-US" sz="2200" dirty="0">
                <a:latin typeface="Lucida Sans" panose="020B0602040502020204" pitchFamily="34" charset="0"/>
                <a:ea typeface="ＭＳ Ｐゴシック" panose="020B0600070205080204" pitchFamily="34" charset="-128"/>
              </a:rPr>
              <a:t>45% 1</a:t>
            </a:r>
            <a:r>
              <a:rPr lang="en-US" sz="2200" baseline="30000" dirty="0">
                <a:latin typeface="Lucida Sans" panose="020B0602040502020204" pitchFamily="34" charset="0"/>
                <a:ea typeface="ＭＳ Ｐゴシック" panose="020B0600070205080204" pitchFamily="34" charset="-128"/>
              </a:rPr>
              <a:t>st</a:t>
            </a:r>
            <a:r>
              <a:rPr lang="en-US" sz="2200" dirty="0">
                <a:latin typeface="Lucida Sans" panose="020B0602040502020204" pitchFamily="34" charset="0"/>
                <a:ea typeface="ＭＳ Ｐゴシック" panose="020B0600070205080204" pitchFamily="34" charset="-128"/>
              </a:rPr>
              <a:t> 9 wks.</a:t>
            </a:r>
          </a:p>
          <a:p>
            <a:pPr marL="109537" indent="0" eaLnBrk="1" hangingPunct="1">
              <a:lnSpc>
                <a:spcPct val="90000"/>
              </a:lnSpc>
              <a:buNone/>
            </a:pPr>
            <a:r>
              <a:rPr lang="en-US" sz="2200" dirty="0">
                <a:latin typeface="Lucida Sans" panose="020B0602040502020204" pitchFamily="34" charset="0"/>
                <a:ea typeface="ＭＳ Ｐゴシック" panose="020B0600070205080204" pitchFamily="34" charset="-128"/>
              </a:rPr>
              <a:t>                  45% 2</a:t>
            </a:r>
            <a:r>
              <a:rPr lang="en-US" sz="2200" baseline="30000" dirty="0">
                <a:latin typeface="Lucida Sans" panose="020B0602040502020204" pitchFamily="34" charset="0"/>
                <a:ea typeface="ＭＳ Ｐゴシック" panose="020B0600070205080204" pitchFamily="34" charset="-128"/>
              </a:rPr>
              <a:t>nd</a:t>
            </a:r>
            <a:r>
              <a:rPr lang="en-US" sz="2200" dirty="0">
                <a:latin typeface="Lucida Sans" panose="020B0602040502020204" pitchFamily="34" charset="0"/>
                <a:ea typeface="ＭＳ Ｐゴシック" panose="020B0600070205080204" pitchFamily="34" charset="-128"/>
              </a:rPr>
              <a:t> 9 wks. </a:t>
            </a:r>
          </a:p>
          <a:p>
            <a:pPr marL="109537" indent="0" eaLnBrk="1" hangingPunct="1">
              <a:lnSpc>
                <a:spcPct val="90000"/>
              </a:lnSpc>
              <a:buNone/>
            </a:pPr>
            <a:r>
              <a:rPr lang="en-US" sz="2200" dirty="0">
                <a:latin typeface="Lucida Sans" panose="020B0602040502020204" pitchFamily="34" charset="0"/>
                <a:ea typeface="ＭＳ Ｐゴシック" panose="020B0600070205080204" pitchFamily="34" charset="-128"/>
              </a:rPr>
              <a:t>	   </a:t>
            </a:r>
            <a:r>
              <a:rPr lang="en-US" sz="2200" u="sng" dirty="0">
                <a:latin typeface="Lucida Sans" panose="020B0602040502020204" pitchFamily="34" charset="0"/>
                <a:ea typeface="ＭＳ Ｐゴシック" panose="020B0600070205080204" pitchFamily="34" charset="-128"/>
              </a:rPr>
              <a:t> + 10% final exam</a:t>
            </a:r>
          </a:p>
          <a:p>
            <a:pPr marL="109537" indent="0" eaLnBrk="1" hangingPunct="1">
              <a:lnSpc>
                <a:spcPct val="90000"/>
              </a:lnSpc>
              <a:buNone/>
            </a:pPr>
            <a:r>
              <a:rPr lang="en-US" sz="2200" dirty="0">
                <a:latin typeface="Lucida Sans" panose="020B0602040502020204" pitchFamily="34" charset="0"/>
                <a:ea typeface="ＭＳ Ｐゴシック" panose="020B0600070205080204" pitchFamily="34" charset="-128"/>
              </a:rPr>
              <a:t>                 semester grade</a:t>
            </a:r>
          </a:p>
          <a:p>
            <a:pPr marL="620713" lvl="1" eaLnBrk="1" hangingPunct="1">
              <a:lnSpc>
                <a:spcPct val="90000"/>
              </a:lnSpc>
              <a:spcBef>
                <a:spcPts val="325"/>
              </a:spcBef>
              <a:buFont typeface="Verdana" panose="020B0604030504040204" pitchFamily="34" charset="0"/>
              <a:buNone/>
            </a:pPr>
            <a:r>
              <a:rPr lang="en-US" sz="2200" dirty="0">
                <a:latin typeface="Lucida Sans" panose="020B0602040502020204" pitchFamily="34" charset="0"/>
                <a:ea typeface="ＭＳ Ｐゴシック" panose="020B0600070205080204" pitchFamily="34" charset="-128"/>
              </a:rPr>
              <a:t> </a:t>
            </a:r>
          </a:p>
          <a:p>
            <a:pPr marL="365125" indent="-255588" eaLnBrk="1" hangingPunct="1">
              <a:lnSpc>
                <a:spcPct val="90000"/>
              </a:lnSpc>
              <a:buFont typeface="Wingdings 3" panose="05040102010807070707" pitchFamily="18" charset="2"/>
              <a:buChar char=""/>
            </a:pPr>
            <a:r>
              <a:rPr lang="en-US" sz="2600" dirty="0">
                <a:solidFill>
                  <a:srgbClr val="00B050"/>
                </a:solidFill>
                <a:latin typeface="Lucida Sans" panose="020B0602040502020204" pitchFamily="34" charset="0"/>
                <a:ea typeface="ＭＳ Ｐゴシック" panose="020B0600070205080204" pitchFamily="34" charset="-128"/>
              </a:rPr>
              <a:t>To earn course credit: </a:t>
            </a:r>
            <a:r>
              <a:rPr lang="en-US" sz="2600" dirty="0">
                <a:latin typeface="Lucida Sans" panose="020B0602040502020204" pitchFamily="34" charset="0"/>
                <a:ea typeface="ＭＳ Ｐゴシック" panose="020B0600070205080204" pitchFamily="34" charset="-128"/>
              </a:rPr>
              <a:t>must have 70% grade</a:t>
            </a:r>
            <a:endParaRPr lang="en-US" sz="2600" dirty="0">
              <a:ea typeface="ＭＳ Ｐゴシック" panose="020B0600070205080204" pitchFamily="34" charset="-128"/>
            </a:endParaRPr>
          </a:p>
        </p:txBody>
      </p:sp>
    </p:spTree>
    <p:extLst>
      <p:ext uri="{BB962C8B-B14F-4D97-AF65-F5344CB8AC3E}">
        <p14:creationId xmlns:p14="http://schemas.microsoft.com/office/powerpoint/2010/main" val="249006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275" y="89685"/>
            <a:ext cx="8557404" cy="1293028"/>
          </a:xfrm>
        </p:spPr>
        <p:txBody>
          <a:bodyPr>
            <a:normAutofit fontScale="90000"/>
          </a:bodyPr>
          <a:lstStyle/>
          <a:p>
            <a:pPr eaLnBrk="1" fontAlgn="auto" hangingPunct="1">
              <a:spcAft>
                <a:spcPts val="0"/>
              </a:spcAft>
              <a:defRPr/>
            </a:pPr>
            <a:r>
              <a:rPr lang="en-US" dirty="0"/>
              <a:t>High School Starts in Middle School</a:t>
            </a:r>
          </a:p>
        </p:txBody>
      </p:sp>
      <p:sp>
        <p:nvSpPr>
          <p:cNvPr id="11266" name="Content Placeholder 1"/>
          <p:cNvSpPr>
            <a:spLocks noGrp="1"/>
          </p:cNvSpPr>
          <p:nvPr>
            <p:ph idx="1"/>
          </p:nvPr>
        </p:nvSpPr>
        <p:spPr>
          <a:xfrm>
            <a:off x="990600" y="2582863"/>
            <a:ext cx="7099397" cy="3098981"/>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altLang="en-US" dirty="0">
                <a:latin typeface="+mj-lt"/>
                <a:ea typeface="ＭＳ Ｐゴシック" pitchFamily="34" charset="-128"/>
              </a:rPr>
              <a:t>Foreign Language (levels 1-4)</a:t>
            </a:r>
          </a:p>
          <a:p>
            <a:pPr marL="548640" indent="-411480" eaLnBrk="1" fontAlgn="auto" hangingPunct="1">
              <a:spcAft>
                <a:spcPts val="0"/>
              </a:spcAft>
              <a:buClr>
                <a:schemeClr val="tx1">
                  <a:shade val="95000"/>
                </a:schemeClr>
              </a:buClr>
              <a:buFont typeface="Wingdings 2"/>
              <a:buChar char=""/>
              <a:defRPr/>
            </a:pPr>
            <a:r>
              <a:rPr lang="en-US" altLang="en-US" dirty="0">
                <a:latin typeface="+mj-lt"/>
                <a:ea typeface="ＭＳ Ｐゴシック" pitchFamily="34" charset="-128"/>
              </a:rPr>
              <a:t>PE </a:t>
            </a:r>
          </a:p>
          <a:p>
            <a:pPr marL="548640" indent="-411480" eaLnBrk="1" fontAlgn="auto" hangingPunct="1">
              <a:spcAft>
                <a:spcPts val="0"/>
              </a:spcAft>
              <a:buClr>
                <a:schemeClr val="tx1">
                  <a:shade val="95000"/>
                </a:schemeClr>
              </a:buClr>
              <a:buFont typeface="Wingdings 2"/>
              <a:buChar char=""/>
              <a:defRPr/>
            </a:pPr>
            <a:r>
              <a:rPr lang="en-US" altLang="en-US" dirty="0">
                <a:latin typeface="+mj-lt"/>
                <a:ea typeface="ＭＳ Ｐゴシック" pitchFamily="34" charset="-128"/>
              </a:rPr>
              <a:t>Touch Systems (Keyboarding)</a:t>
            </a:r>
          </a:p>
          <a:p>
            <a:pPr marL="548640" indent="-411480" eaLnBrk="1" fontAlgn="auto" hangingPunct="1">
              <a:spcAft>
                <a:spcPts val="0"/>
              </a:spcAft>
              <a:buClr>
                <a:schemeClr val="tx1">
                  <a:shade val="95000"/>
                </a:schemeClr>
              </a:buClr>
              <a:buFont typeface="Wingdings 2"/>
              <a:buChar char=""/>
              <a:defRPr/>
            </a:pPr>
            <a:r>
              <a:rPr lang="en-US" altLang="en-US" dirty="0">
                <a:latin typeface="+mj-lt"/>
                <a:ea typeface="ＭＳ Ｐゴシック" pitchFamily="34" charset="-128"/>
              </a:rPr>
              <a:t>Pre-AP Algebra 1</a:t>
            </a:r>
          </a:p>
          <a:p>
            <a:pPr marL="548640" indent="-411480" eaLnBrk="1" fontAlgn="auto" hangingPunct="1">
              <a:spcAft>
                <a:spcPts val="0"/>
              </a:spcAft>
              <a:buClr>
                <a:schemeClr val="tx1">
                  <a:shade val="95000"/>
                </a:schemeClr>
              </a:buClr>
              <a:buFont typeface="Wingdings 2"/>
              <a:buChar char=""/>
              <a:defRPr/>
            </a:pPr>
            <a:r>
              <a:rPr lang="en-US" altLang="en-US" dirty="0">
                <a:latin typeface="+mj-lt"/>
                <a:ea typeface="ＭＳ Ｐゴシック" pitchFamily="34" charset="-128"/>
              </a:rPr>
              <a:t>CTE Courses </a:t>
            </a:r>
          </a:p>
          <a:p>
            <a:pPr marL="548640" indent="-411480" eaLnBrk="1" fontAlgn="auto" hangingPunct="1">
              <a:spcAft>
                <a:spcPts val="0"/>
              </a:spcAft>
              <a:buClr>
                <a:schemeClr val="tx1">
                  <a:shade val="95000"/>
                </a:schemeClr>
              </a:buClr>
              <a:buFont typeface="Wingdings 2"/>
              <a:buChar char=""/>
              <a:defRPr/>
            </a:pPr>
            <a:r>
              <a:rPr lang="en-US" altLang="en-US" dirty="0">
                <a:latin typeface="+mj-lt"/>
                <a:ea typeface="ＭＳ Ｐゴシック" pitchFamily="34" charset="-128"/>
              </a:rPr>
              <a:t>Speech</a:t>
            </a:r>
          </a:p>
          <a:p>
            <a:pPr marL="548640" indent="-411480" eaLnBrk="1" fontAlgn="auto" hangingPunct="1">
              <a:spcAft>
                <a:spcPts val="0"/>
              </a:spcAft>
              <a:buClr>
                <a:schemeClr val="tx1">
                  <a:shade val="95000"/>
                </a:schemeClr>
              </a:buClr>
              <a:buFont typeface="Wingdings 2"/>
              <a:buChar char=""/>
              <a:defRPr/>
            </a:pPr>
            <a:endParaRPr lang="en-US" altLang="en-US" dirty="0">
              <a:ea typeface="ＭＳ Ｐゴシック" pitchFamily="34" charset="-128"/>
            </a:endParaRPr>
          </a:p>
          <a:p>
            <a:pPr marL="548640" indent="-411480" eaLnBrk="1" fontAlgn="auto" hangingPunct="1">
              <a:spcAft>
                <a:spcPts val="0"/>
              </a:spcAft>
              <a:buClr>
                <a:schemeClr val="tx1">
                  <a:shade val="95000"/>
                </a:schemeClr>
              </a:buClr>
              <a:buFont typeface="Wingdings 2"/>
              <a:buChar char=""/>
              <a:defRPr/>
            </a:pPr>
            <a:endParaRPr lang="en-US" altLang="en-US" dirty="0">
              <a:ea typeface="ＭＳ Ｐゴシック" pitchFamily="34" charset="-128"/>
            </a:endParaRPr>
          </a:p>
        </p:txBody>
      </p:sp>
      <p:sp>
        <p:nvSpPr>
          <p:cNvPr id="7172" name="TextBox 3"/>
          <p:cNvSpPr txBox="1">
            <a:spLocks noChangeArrowheads="1"/>
          </p:cNvSpPr>
          <p:nvPr/>
        </p:nvSpPr>
        <p:spPr bwMode="auto">
          <a:xfrm>
            <a:off x="577850" y="1382713"/>
            <a:ext cx="693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defTabSz="4572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a:latin typeface="Arial" pitchFamily="34" charset="0"/>
              </a:rPr>
              <a:t>The following Middle School courses are part of your high school transcript, high school ranking and high school GPA</a:t>
            </a:r>
          </a:p>
        </p:txBody>
      </p:sp>
    </p:spTree>
    <p:extLst>
      <p:ext uri="{BB962C8B-B14F-4D97-AF65-F5344CB8AC3E}">
        <p14:creationId xmlns:p14="http://schemas.microsoft.com/office/powerpoint/2010/main" val="677139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E71345-23B4-441E-B567-91A3C282F955}"/>
              </a:ext>
            </a:extLst>
          </p:cNvPr>
          <p:cNvSpPr>
            <a:spLocks noGrp="1"/>
          </p:cNvSpPr>
          <p:nvPr>
            <p:ph type="subTitle" idx="1"/>
          </p:nvPr>
        </p:nvSpPr>
        <p:spPr>
          <a:xfrm>
            <a:off x="0" y="0"/>
            <a:ext cx="9144000" cy="4097070"/>
          </a:xfrm>
        </p:spPr>
        <p:txBody>
          <a:bodyPr>
            <a:normAutofit/>
          </a:bodyPr>
          <a:lstStyle/>
          <a:p>
            <a:r>
              <a:rPr lang="en-US" sz="3200" dirty="0"/>
              <a:t>Challenge Yourself With The Courses You Take </a:t>
            </a:r>
          </a:p>
        </p:txBody>
      </p:sp>
      <p:pic>
        <p:nvPicPr>
          <p:cNvPr id="2" name="Online Media 1" descr="Making the most of high school classes">
            <a:hlinkClick r:id="" action="ppaction://media"/>
            <a:extLst>
              <a:ext uri="{FF2B5EF4-FFF2-40B4-BE49-F238E27FC236}">
                <a16:creationId xmlns:a16="http://schemas.microsoft.com/office/drawing/2014/main" id="{7001A892-4735-1C4A-B671-5C862EAB0545}"/>
              </a:ext>
            </a:extLst>
          </p:cNvPr>
          <p:cNvPicPr>
            <a:picLocks noRot="1" noChangeAspect="1"/>
          </p:cNvPicPr>
          <p:nvPr>
            <a:videoFile r:link="rId1"/>
          </p:nvPr>
        </p:nvPicPr>
        <p:blipFill>
          <a:blip r:embed="rId4"/>
          <a:stretch>
            <a:fillRect/>
          </a:stretch>
        </p:blipFill>
        <p:spPr>
          <a:xfrm>
            <a:off x="0" y="857250"/>
            <a:ext cx="9144000" cy="6000750"/>
          </a:xfrm>
          <a:prstGeom prst="rect">
            <a:avLst/>
          </a:prstGeom>
        </p:spPr>
      </p:pic>
    </p:spTree>
    <p:extLst>
      <p:ext uri="{BB962C8B-B14F-4D97-AF65-F5344CB8AC3E}">
        <p14:creationId xmlns:p14="http://schemas.microsoft.com/office/powerpoint/2010/main" val="133489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28650" y="365126"/>
            <a:ext cx="7886700" cy="402691"/>
          </a:xfrm>
        </p:spPr>
        <p:txBody>
          <a:bodyPr>
            <a:normAutofit fontScale="90000"/>
          </a:bodyPr>
          <a:lstStyle/>
          <a:p>
            <a:pPr algn="ctr" eaLnBrk="1" fontAlgn="auto" hangingPunct="1">
              <a:spcAft>
                <a:spcPts val="0"/>
              </a:spcAft>
              <a:defRPr/>
            </a:pPr>
            <a:r>
              <a:rPr lang="en-US" dirty="0">
                <a:ea typeface="+mj-ea"/>
                <a:cs typeface="+mj-cs"/>
              </a:rPr>
              <a:t> Advance  Courses in High School</a:t>
            </a:r>
          </a:p>
        </p:txBody>
      </p:sp>
      <p:sp>
        <p:nvSpPr>
          <p:cNvPr id="17411" name="Content Placeholder 2"/>
          <p:cNvSpPr>
            <a:spLocks noGrp="1"/>
          </p:cNvSpPr>
          <p:nvPr>
            <p:ph idx="1"/>
          </p:nvPr>
        </p:nvSpPr>
        <p:spPr>
          <a:xfrm>
            <a:off x="136695" y="982710"/>
            <a:ext cx="8763000" cy="4939950"/>
          </a:xfrm>
        </p:spPr>
        <p:txBody>
          <a:bodyPr>
            <a:normAutofit fontScale="77500" lnSpcReduction="20000"/>
          </a:bodyPr>
          <a:lstStyle/>
          <a:p>
            <a:pPr marL="365125" indent="-255588">
              <a:buFont typeface="Wingdings 3" panose="05040102010807070707" pitchFamily="18" charset="2"/>
              <a:buChar char=""/>
            </a:pPr>
            <a:r>
              <a:rPr lang="en-US" sz="2400" dirty="0">
                <a:latin typeface="Lucida Sans" panose="020B0602040502020204" pitchFamily="34" charset="0"/>
                <a:ea typeface="ＭＳ Ｐゴシック" panose="020B0600070205080204" pitchFamily="34" charset="-128"/>
              </a:rPr>
              <a:t>Pre-AP=</a:t>
            </a:r>
            <a:r>
              <a:rPr lang="en-US" sz="2100" b="1" dirty="0">
                <a:solidFill>
                  <a:srgbClr val="00B050"/>
                </a:solidFill>
              </a:rPr>
              <a:t>classes are a fairly new term for classes that are meant to prepare high school students for AP classes (college-level classes taken in high school) as well as college classes themselves.</a:t>
            </a:r>
            <a:endParaRPr lang="en-US" sz="1500" b="1" dirty="0">
              <a:solidFill>
                <a:srgbClr val="00B050"/>
              </a:solidFill>
              <a:latin typeface="Lucida Sans" panose="020B0602040502020204" pitchFamily="34" charset="0"/>
              <a:ea typeface="ＭＳ Ｐゴシック" panose="020B0600070205080204" pitchFamily="34" charset="-128"/>
            </a:endParaRPr>
          </a:p>
          <a:p>
            <a:pPr marL="365125" indent="-255588">
              <a:buFont typeface="Wingdings 3" panose="05040102010807070707" pitchFamily="18" charset="2"/>
              <a:buChar char=""/>
            </a:pPr>
            <a:r>
              <a:rPr lang="en-US" sz="2400" dirty="0">
                <a:latin typeface="Lucida Sans" panose="020B0602040502020204" pitchFamily="34" charset="0"/>
                <a:ea typeface="ＭＳ Ｐゴシック" panose="020B0600070205080204" pitchFamily="34" charset="-128"/>
              </a:rPr>
              <a:t>AP=</a:t>
            </a:r>
            <a:r>
              <a:rPr lang="en-US" sz="2100" b="1" dirty="0">
                <a:solidFill>
                  <a:srgbClr val="00B050"/>
                </a:solidFill>
              </a:rPr>
              <a:t>gives students the chance to tackle college-level work while still in high school and earn college credit and placement.</a:t>
            </a:r>
            <a:endParaRPr lang="en-US" sz="1500" b="1" dirty="0">
              <a:solidFill>
                <a:srgbClr val="00B050"/>
              </a:solidFill>
              <a:latin typeface="Lucida Sans" panose="020B0602040502020204" pitchFamily="34" charset="0"/>
              <a:ea typeface="ＭＳ Ｐゴシック" panose="020B0600070205080204" pitchFamily="34" charset="-128"/>
            </a:endParaRPr>
          </a:p>
          <a:p>
            <a:pPr marL="365125" indent="-255588">
              <a:buFont typeface="Wingdings 3" panose="05040102010807070707" pitchFamily="18" charset="2"/>
              <a:buChar char=""/>
            </a:pPr>
            <a:r>
              <a:rPr lang="en-US" sz="2400" dirty="0">
                <a:latin typeface="Lucida Sans" panose="020B0602040502020204" pitchFamily="34" charset="0"/>
                <a:ea typeface="ＭＳ Ｐゴシック" panose="020B0600070205080204" pitchFamily="34" charset="-128"/>
              </a:rPr>
              <a:t>Dual Credit=</a:t>
            </a:r>
            <a:r>
              <a:rPr lang="en-US" dirty="0"/>
              <a:t> </a:t>
            </a:r>
            <a:r>
              <a:rPr lang="en-US" sz="2100" b="1" dirty="0">
                <a:solidFill>
                  <a:srgbClr val="00B050"/>
                </a:solidFill>
              </a:rPr>
              <a:t>provides an opportunity for qualified high school students to enroll in college-level courses. You can earn college credit and high school credit at the same time by taking EPCC college courses for dual credit at your high school campus.</a:t>
            </a:r>
            <a:endParaRPr lang="en-US" sz="1500" b="1" dirty="0">
              <a:solidFill>
                <a:srgbClr val="00B050"/>
              </a:solidFill>
              <a:latin typeface="Lucida Sans" panose="020B0602040502020204" pitchFamily="34" charset="0"/>
              <a:ea typeface="ＭＳ Ｐゴシック" panose="020B0600070205080204" pitchFamily="34" charset="-128"/>
            </a:endParaRPr>
          </a:p>
          <a:p>
            <a:pPr marL="365125" indent="-255588">
              <a:buFont typeface="Wingdings 3" panose="05040102010807070707" pitchFamily="18" charset="2"/>
              <a:buChar char=""/>
            </a:pPr>
            <a:r>
              <a:rPr lang="en-US" sz="2400" dirty="0">
                <a:latin typeface="Lucida Sans" panose="020B0602040502020204" pitchFamily="34" charset="0"/>
                <a:ea typeface="ＭＳ Ｐゴシック" panose="020B0600070205080204" pitchFamily="34" charset="-128"/>
              </a:rPr>
              <a:t>Pre-IB=</a:t>
            </a:r>
            <a:r>
              <a:rPr lang="en-US" sz="2300" b="1" dirty="0">
                <a:solidFill>
                  <a:srgbClr val="00B050"/>
                </a:solidFill>
              </a:rPr>
              <a:t>take a year of "prep" courses before full IB in my school.</a:t>
            </a:r>
            <a:endParaRPr lang="en-US" sz="1700" b="1" dirty="0">
              <a:solidFill>
                <a:srgbClr val="00B050"/>
              </a:solidFill>
              <a:latin typeface="Lucida Sans" panose="020B0602040502020204" pitchFamily="34" charset="0"/>
              <a:ea typeface="ＭＳ Ｐゴシック" panose="020B0600070205080204" pitchFamily="34" charset="-128"/>
            </a:endParaRPr>
          </a:p>
          <a:p>
            <a:pPr marL="365125" indent="-255588">
              <a:buFont typeface="Wingdings 3" panose="05040102010807070707" pitchFamily="18" charset="2"/>
              <a:buChar char=""/>
            </a:pPr>
            <a:r>
              <a:rPr lang="en-US" sz="2600" dirty="0">
                <a:latin typeface="Lucida Sans" panose="020B0602040502020204" pitchFamily="34" charset="0"/>
                <a:ea typeface="ＭＳ Ｐゴシック" panose="020B0600070205080204" pitchFamily="34" charset="-128"/>
              </a:rPr>
              <a:t>IB=</a:t>
            </a:r>
            <a:r>
              <a:rPr lang="en-US" sz="3100" dirty="0"/>
              <a:t>"</a:t>
            </a:r>
            <a:r>
              <a:rPr lang="en-US" sz="2300" b="1" dirty="0">
                <a:solidFill>
                  <a:srgbClr val="00B050"/>
                </a:solidFill>
              </a:rPr>
              <a:t>provide an internationally acceptable university admissions qualification suitable for the growing mobile population of young people whose parents were part of the world of diplomacy, international and multi-national organizations" by offering standardized courses and assessments for students aged 16 to 19.</a:t>
            </a:r>
            <a:endParaRPr lang="en-US" sz="1700" b="1" dirty="0">
              <a:solidFill>
                <a:srgbClr val="00B050"/>
              </a:solidFill>
              <a:latin typeface="Lucida Sans" panose="020B0602040502020204" pitchFamily="34" charset="0"/>
              <a:ea typeface="ＭＳ Ｐゴシック" panose="020B0600070205080204" pitchFamily="34" charset="-128"/>
            </a:endParaRPr>
          </a:p>
          <a:p>
            <a:pPr marL="365125" indent="-255588">
              <a:buFont typeface="Wingdings 3" panose="05040102010807070707" pitchFamily="18" charset="2"/>
              <a:buChar char=""/>
            </a:pPr>
            <a:r>
              <a:rPr lang="en-US" sz="2400" dirty="0">
                <a:latin typeface="Lucida Sans" panose="020B0602040502020204" pitchFamily="34" charset="0"/>
                <a:ea typeface="ＭＳ Ｐゴシック" panose="020B0600070205080204" pitchFamily="34" charset="-128"/>
              </a:rPr>
              <a:t>UT on Ramps=</a:t>
            </a:r>
            <a:r>
              <a:rPr lang="en-US" sz="2000" b="1" dirty="0">
                <a:solidFill>
                  <a:srgbClr val="00B050"/>
                </a:solidFill>
              </a:rPr>
              <a:t>the opportunity to earn both high school and college credit by taking a college level course.</a:t>
            </a:r>
            <a:endParaRPr lang="en-US" sz="1700" b="1" dirty="0">
              <a:solidFill>
                <a:srgbClr val="00B050"/>
              </a:solidFill>
              <a:latin typeface="Lucida Sans" panose="020B0602040502020204" pitchFamily="34" charset="0"/>
              <a:ea typeface="ＭＳ Ｐゴシック" panose="020B0600070205080204" pitchFamily="34" charset="-128"/>
            </a:endParaRPr>
          </a:p>
          <a:p>
            <a:pPr marL="109537" indent="0" eaLnBrk="1" hangingPunct="1">
              <a:lnSpc>
                <a:spcPct val="90000"/>
              </a:lnSpc>
              <a:buNone/>
            </a:pPr>
            <a:endParaRPr lang="en-US" sz="2400" dirty="0">
              <a:latin typeface="Lucida Sans" panose="020B0602040502020204" pitchFamily="34" charset="0"/>
              <a:ea typeface="ＭＳ Ｐゴシック" panose="020B0600070205080204" pitchFamily="34" charset="-128"/>
            </a:endParaRPr>
          </a:p>
          <a:p>
            <a:pPr marL="109537" indent="0" eaLnBrk="1" hangingPunct="1">
              <a:lnSpc>
                <a:spcPct val="90000"/>
              </a:lnSpc>
              <a:buNone/>
            </a:pPr>
            <a:r>
              <a:rPr lang="en-US" sz="2400" dirty="0">
                <a:latin typeface="Lucida Sans" panose="020B0602040502020204" pitchFamily="34" charset="0"/>
                <a:ea typeface="ＭＳ Ｐゴシック" panose="020B0600070205080204" pitchFamily="34" charset="-128"/>
              </a:rPr>
              <a:t>		</a:t>
            </a:r>
            <a:r>
              <a:rPr lang="en-US" sz="2400" b="1" i="1" dirty="0">
                <a:latin typeface="Lucida Sans" panose="020B0602040502020204" pitchFamily="34" charset="0"/>
                <a:ea typeface="ＭＳ Ｐゴシック" panose="020B0600070205080204" pitchFamily="34" charset="-128"/>
              </a:rPr>
              <a:t>*based on availability at each campus*</a:t>
            </a:r>
          </a:p>
        </p:txBody>
      </p:sp>
    </p:spTree>
    <p:extLst>
      <p:ext uri="{BB962C8B-B14F-4D97-AF65-F5344CB8AC3E}">
        <p14:creationId xmlns:p14="http://schemas.microsoft.com/office/powerpoint/2010/main" val="184821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noFill/>
          <a:ln w="25400" cap="flat">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3"/>
          <p:cNvGraphicFramePr>
            <a:graphicFrameLocks noGrp="1"/>
          </p:cNvGraphicFramePr>
          <p:nvPr>
            <p:ph idx="4294967295"/>
          </p:nvPr>
        </p:nvGraphicFramePr>
        <p:xfrm>
          <a:off x="105947" y="877215"/>
          <a:ext cx="9152060" cy="4614261"/>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981200">
                  <a:extLst>
                    <a:ext uri="{9D8B030D-6E8A-4147-A177-3AD203B41FA5}">
                      <a16:colId xmlns:a16="http://schemas.microsoft.com/office/drawing/2014/main" val="20000"/>
                    </a:ext>
                  </a:extLst>
                </a:gridCol>
                <a:gridCol w="927396">
                  <a:extLst>
                    <a:ext uri="{9D8B030D-6E8A-4147-A177-3AD203B41FA5}">
                      <a16:colId xmlns:a16="http://schemas.microsoft.com/office/drawing/2014/main" val="20001"/>
                    </a:ext>
                  </a:extLst>
                </a:gridCol>
                <a:gridCol w="1257599">
                  <a:extLst>
                    <a:ext uri="{9D8B030D-6E8A-4147-A177-3AD203B41FA5}">
                      <a16:colId xmlns:a16="http://schemas.microsoft.com/office/drawing/2014/main" val="20002"/>
                    </a:ext>
                  </a:extLst>
                </a:gridCol>
                <a:gridCol w="1397138">
                  <a:extLst>
                    <a:ext uri="{9D8B030D-6E8A-4147-A177-3AD203B41FA5}">
                      <a16:colId xmlns:a16="http://schemas.microsoft.com/office/drawing/2014/main" val="20003"/>
                    </a:ext>
                  </a:extLst>
                </a:gridCol>
                <a:gridCol w="1451610">
                  <a:extLst>
                    <a:ext uri="{9D8B030D-6E8A-4147-A177-3AD203B41FA5}">
                      <a16:colId xmlns:a16="http://schemas.microsoft.com/office/drawing/2014/main" val="20004"/>
                    </a:ext>
                  </a:extLst>
                </a:gridCol>
                <a:gridCol w="116840">
                  <a:extLst>
                    <a:ext uri="{9D8B030D-6E8A-4147-A177-3AD203B41FA5}">
                      <a16:colId xmlns:a16="http://schemas.microsoft.com/office/drawing/2014/main" val="20006"/>
                    </a:ext>
                  </a:extLst>
                </a:gridCol>
                <a:gridCol w="2020277">
                  <a:extLst>
                    <a:ext uri="{9D8B030D-6E8A-4147-A177-3AD203B41FA5}">
                      <a16:colId xmlns:a16="http://schemas.microsoft.com/office/drawing/2014/main" val="20005"/>
                    </a:ext>
                  </a:extLst>
                </a:gridCol>
              </a:tblGrid>
              <a:tr h="387927">
                <a:tc>
                  <a:txBody>
                    <a:bodyPr/>
                    <a:lstStyle/>
                    <a:p>
                      <a:r>
                        <a:rPr lang="en-US" sz="1400" dirty="0">
                          <a:solidFill>
                            <a:schemeClr val="tx1"/>
                          </a:solidFill>
                          <a:latin typeface="+mj-lt"/>
                          <a:cs typeface="Times New Roman" panose="02020603050405020304" pitchFamily="18" charset="0"/>
                        </a:rPr>
                        <a:t>Courses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latin typeface="+mj-lt"/>
                          <a:cs typeface="Times New Roman" panose="02020603050405020304" pitchFamily="18" charset="0"/>
                        </a:rPr>
                        <a:t>Credits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mn-lt"/>
                          <a:cs typeface="Times New Roman" panose="02020603050405020304" pitchFamily="18" charset="0"/>
                        </a:rPr>
                        <a:t>9</a:t>
                      </a:r>
                      <a:r>
                        <a:rPr lang="en-US" baseline="30000" dirty="0">
                          <a:solidFill>
                            <a:schemeClr val="tx1"/>
                          </a:solidFill>
                          <a:latin typeface="+mn-lt"/>
                          <a:cs typeface="Times New Roman" panose="02020603050405020304" pitchFamily="18" charset="0"/>
                        </a:rPr>
                        <a:t>th</a:t>
                      </a:r>
                      <a:endParaRPr lang="en-US"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mn-lt"/>
                          <a:cs typeface="Times New Roman" panose="02020603050405020304" pitchFamily="18" charset="0"/>
                        </a:rPr>
                        <a:t>10</a:t>
                      </a:r>
                      <a:r>
                        <a:rPr lang="en-US" baseline="30000" dirty="0">
                          <a:solidFill>
                            <a:schemeClr val="tx1"/>
                          </a:solidFill>
                          <a:latin typeface="+mn-lt"/>
                          <a:cs typeface="Times New Roman" panose="02020603050405020304" pitchFamily="18" charset="0"/>
                        </a:rPr>
                        <a:t>th</a:t>
                      </a:r>
                      <a:endParaRPr lang="en-US"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mn-lt"/>
                          <a:cs typeface="Times New Roman" panose="02020603050405020304" pitchFamily="18" charset="0"/>
                        </a:rPr>
                        <a:t>11</a:t>
                      </a:r>
                      <a:r>
                        <a:rPr lang="en-US" baseline="30000" dirty="0">
                          <a:solidFill>
                            <a:schemeClr val="tx1"/>
                          </a:solidFill>
                          <a:latin typeface="+mn-lt"/>
                          <a:cs typeface="Times New Roman" panose="02020603050405020304" pitchFamily="18" charset="0"/>
                        </a:rPr>
                        <a:t>th</a:t>
                      </a:r>
                      <a:endParaRPr lang="en-US"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dirty="0">
                          <a:solidFill>
                            <a:schemeClr val="tx1"/>
                          </a:solidFill>
                          <a:latin typeface="+mn-lt"/>
                          <a:cs typeface="Times New Roman" panose="02020603050405020304" pitchFamily="18" charset="0"/>
                        </a:rPr>
                        <a:t>12th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4216">
                <a:tc>
                  <a:txBody>
                    <a:bodyPr/>
                    <a:lstStyle/>
                    <a:p>
                      <a:pPr marL="55563" marR="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j-lt"/>
                          <a:cs typeface="Times New Roman" panose="02020603050405020304" pitchFamily="18" charset="0"/>
                        </a:rPr>
                        <a:t>English</a:t>
                      </a:r>
                      <a:endParaRPr lang="en-US" sz="1400" b="1" i="0" u="none" strike="noStrike" dirty="0">
                        <a:solidFill>
                          <a:schemeClr val="tx1"/>
                        </a:solidFill>
                        <a:effectLst/>
                        <a:latin typeface="+mj-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cs typeface="Times New Roman" panose="02020603050405020304" pitchFamily="18" charset="0"/>
                        </a:rPr>
                        <a:t>English I</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cs typeface="Times New Roman" panose="02020603050405020304" pitchFamily="18" charset="0"/>
                        </a:rPr>
                        <a:t>English II </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cs typeface="Times New Roman" panose="02020603050405020304" pitchFamily="18" charset="0"/>
                        </a:rPr>
                        <a:t>English III</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cs typeface="Times New Roman" panose="02020603050405020304" pitchFamily="18" charset="0"/>
                        </a:rPr>
                        <a:t>Advanced English </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2756">
                <a:tc>
                  <a:txBody>
                    <a:bodyPr/>
                    <a:lstStyle/>
                    <a:p>
                      <a:pPr marL="55563" indent="0" algn="l" fontAlgn="b"/>
                      <a:r>
                        <a:rPr lang="en-US" sz="1400" b="1" u="none" strike="noStrike" kern="1200" dirty="0">
                          <a:solidFill>
                            <a:schemeClr val="tx1"/>
                          </a:solidFill>
                          <a:effectLst/>
                          <a:latin typeface="+mj-lt"/>
                          <a:ea typeface="+mn-ea"/>
                          <a:cs typeface="Times New Roman" panose="02020603050405020304" pitchFamily="18" charset="0"/>
                        </a:rPr>
                        <a:t>Math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j-lt"/>
                          <a:cs typeface="Times New Roman" panose="02020603050405020304" pitchFamily="18" charset="0"/>
                        </a:rPr>
                        <a:t>4</a:t>
                      </a:r>
                      <a:endParaRPr lang="en-US" sz="1400" b="1" i="0" u="none" strike="noStrike" dirty="0">
                        <a:solidFill>
                          <a:schemeClr val="tx1"/>
                        </a:solidFill>
                        <a:effectLst/>
                        <a:latin typeface="+mj-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cs typeface="Times New Roman" panose="02020603050405020304" pitchFamily="18" charset="0"/>
                        </a:rPr>
                        <a:t>Algebra I</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cs typeface="Times New Roman" panose="02020603050405020304" pitchFamily="18" charset="0"/>
                        </a:rPr>
                        <a:t>Geometry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n-lt"/>
                          <a:cs typeface="Times New Roman" panose="02020603050405020304" pitchFamily="18" charset="0"/>
                        </a:rPr>
                        <a:t>Alg.</a:t>
                      </a:r>
                      <a:r>
                        <a:rPr lang="en-US" sz="1400" b="1" i="0" u="none" strike="noStrike" baseline="0" dirty="0">
                          <a:solidFill>
                            <a:schemeClr val="tx1"/>
                          </a:solidFill>
                          <a:effectLst/>
                          <a:latin typeface="+mn-lt"/>
                          <a:cs typeface="Times New Roman" panose="02020603050405020304" pitchFamily="18" charset="0"/>
                        </a:rPr>
                        <a:t> 2</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400" b="1" i="0" u="none" strike="noStrike" dirty="0">
                          <a:solidFill>
                            <a:srgbClr val="FF0000"/>
                          </a:solidFill>
                          <a:effectLst/>
                          <a:latin typeface="+mn-lt"/>
                          <a:cs typeface="Times New Roman" panose="02020603050405020304" pitchFamily="18" charset="0"/>
                        </a:rPr>
                        <a:t> </a:t>
                      </a:r>
                      <a:r>
                        <a:rPr lang="en-US" sz="1400" b="1" u="none" strike="noStrike" dirty="0">
                          <a:solidFill>
                            <a:schemeClr val="tx1"/>
                          </a:solidFill>
                          <a:effectLst/>
                          <a:latin typeface="+mn-lt"/>
                          <a:cs typeface="Times New Roman" panose="02020603050405020304" pitchFamily="18" charset="0"/>
                        </a:rPr>
                        <a:t>Advanced Math</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0204">
                <a:tc>
                  <a:txBody>
                    <a:bodyPr/>
                    <a:lstStyle/>
                    <a:p>
                      <a:pPr marL="55563" indent="0" algn="l" fontAlgn="b"/>
                      <a:r>
                        <a:rPr lang="en-US" sz="1400" b="1" u="none" strike="noStrike" dirty="0">
                          <a:solidFill>
                            <a:schemeClr val="tx1"/>
                          </a:solidFill>
                          <a:effectLst/>
                          <a:latin typeface="+mj-lt"/>
                          <a:cs typeface="Times New Roman" panose="02020603050405020304" pitchFamily="18" charset="0"/>
                        </a:rPr>
                        <a:t>Science</a:t>
                      </a:r>
                      <a:endParaRPr lang="en-US" sz="1400" b="1" i="0" u="none" strike="noStrike" dirty="0">
                        <a:solidFill>
                          <a:schemeClr val="tx1"/>
                        </a:solidFill>
                        <a:effectLst/>
                        <a:latin typeface="+mj-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cs typeface="Times New Roman" panose="02020603050405020304" pitchFamily="18" charset="0"/>
                        </a:rPr>
                        <a:t>Biology</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n-lt"/>
                          <a:cs typeface="Times New Roman" panose="02020603050405020304" pitchFamily="18" charset="0"/>
                        </a:rPr>
                        <a:t>Chemistry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n-lt"/>
                          <a:cs typeface="Times New Roman" panose="02020603050405020304" pitchFamily="18" charset="0"/>
                        </a:rPr>
                        <a:t>Physics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400" b="1" u="none" strike="noStrike" dirty="0">
                          <a:solidFill>
                            <a:schemeClr val="tx1"/>
                          </a:solidFill>
                          <a:effectLst/>
                          <a:latin typeface="+mn-lt"/>
                          <a:cs typeface="Times New Roman" panose="02020603050405020304" pitchFamily="18" charset="0"/>
                        </a:rPr>
                        <a:t> Advanced Science</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2756">
                <a:tc>
                  <a:txBody>
                    <a:bodyPr/>
                    <a:lstStyle/>
                    <a:p>
                      <a:pPr marL="55563" indent="0" algn="l" fontAlgn="b"/>
                      <a:r>
                        <a:rPr lang="en-US" sz="1400" b="1" u="none" strike="noStrike" dirty="0">
                          <a:solidFill>
                            <a:schemeClr val="tx1"/>
                          </a:solidFill>
                          <a:effectLst/>
                          <a:latin typeface="+mj-lt"/>
                          <a:cs typeface="Times New Roman" panose="02020603050405020304" pitchFamily="18" charset="0"/>
                        </a:rPr>
                        <a:t>Social Studies</a:t>
                      </a:r>
                      <a:endParaRPr lang="en-US" sz="1400" b="1" i="0" u="none" strike="noStrike" dirty="0">
                        <a:solidFill>
                          <a:schemeClr val="tx1"/>
                        </a:solidFill>
                        <a:effectLst/>
                        <a:latin typeface="+mj-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cs typeface="Times New Roman" panose="02020603050405020304" pitchFamily="18"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400" b="1" i="0" u="none" strike="noStrike" dirty="0">
                          <a:solidFill>
                            <a:schemeClr val="tx1"/>
                          </a:solidFill>
                          <a:effectLst/>
                          <a:latin typeface="+mn-lt"/>
                          <a:cs typeface="Times New Roman" panose="02020603050405020304" pitchFamily="18" charset="0"/>
                        </a:rPr>
                        <a:t>World Geography and/or</a:t>
                      </a:r>
                    </a:p>
                    <a:p>
                      <a:pPr algn="ctr" fontAlgn="b"/>
                      <a:r>
                        <a:rPr lang="en-US" sz="1400" b="1" i="0" u="none" strike="noStrike" dirty="0">
                          <a:solidFill>
                            <a:schemeClr val="tx1"/>
                          </a:solidFill>
                          <a:effectLst/>
                          <a:latin typeface="+mn-lt"/>
                          <a:cs typeface="Times New Roman" panose="02020603050405020304" pitchFamily="18" charset="0"/>
                        </a:rPr>
                        <a:t> World History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cs typeface="Times New Roman" panose="02020603050405020304" pitchFamily="18" charset="0"/>
                        </a:rPr>
                        <a:t>US History</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cs typeface="Times New Roman" panose="02020603050405020304" pitchFamily="18" charset="0"/>
                        </a:rPr>
                        <a:t>Government</a:t>
                      </a:r>
                      <a:r>
                        <a:rPr lang="en-US" sz="1400" b="1" u="none" strike="noStrike" baseline="0" dirty="0">
                          <a:solidFill>
                            <a:schemeClr val="tx1"/>
                          </a:solidFill>
                          <a:effectLst/>
                          <a:latin typeface="+mn-lt"/>
                          <a:cs typeface="Times New Roman" panose="02020603050405020304" pitchFamily="18" charset="0"/>
                        </a:rPr>
                        <a:t> &amp;</a:t>
                      </a:r>
                      <a:endParaRPr lang="en-US" sz="1400" b="1" u="none" strike="noStrike" dirty="0">
                        <a:solidFill>
                          <a:schemeClr val="tx1"/>
                        </a:solidFill>
                        <a:effectLst/>
                        <a:latin typeface="+mn-lt"/>
                        <a:cs typeface="Times New Roman" panose="02020603050405020304"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dirty="0">
                          <a:solidFill>
                            <a:schemeClr val="tx1"/>
                          </a:solidFill>
                          <a:effectLst/>
                          <a:latin typeface="+mn-lt"/>
                          <a:cs typeface="Times New Roman" panose="02020603050405020304" pitchFamily="18" charset="0"/>
                        </a:rPr>
                        <a:t>Economics</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0204">
                <a:tc>
                  <a:txBody>
                    <a:bodyPr/>
                    <a:lstStyle/>
                    <a:p>
                      <a:pPr marL="55563" indent="0" algn="l" fontAlgn="b"/>
                      <a:r>
                        <a:rPr lang="en-US" sz="1400" b="1" u="none" strike="noStrike" dirty="0">
                          <a:solidFill>
                            <a:schemeClr val="tx1"/>
                          </a:solidFill>
                          <a:effectLst/>
                          <a:latin typeface="+mj-lt"/>
                          <a:cs typeface="Times New Roman" panose="02020603050405020304" pitchFamily="18" charset="0"/>
                        </a:rPr>
                        <a:t>Fine Arts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j-lt"/>
                          <a:cs typeface="Times New Roman" panose="02020603050405020304" pitchFamily="18" charset="0"/>
                        </a:rPr>
                        <a:t>1</a:t>
                      </a:r>
                      <a:endParaRPr lang="en-US" sz="1400" b="1" i="0" u="none" strike="noStrike" dirty="0">
                        <a:solidFill>
                          <a:schemeClr val="tx1"/>
                        </a:solidFill>
                        <a:effectLst/>
                        <a:latin typeface="+mj-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baseline="0" dirty="0">
                          <a:solidFill>
                            <a:schemeClr val="tx1"/>
                          </a:solidFill>
                          <a:effectLst/>
                          <a:latin typeface="+mn-lt"/>
                          <a:cs typeface="Times New Roman" panose="02020603050405020304" pitchFamily="18" charset="0"/>
                        </a:rPr>
                        <a:t>Fine Arts</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gridSpan="3">
                  <a:txBody>
                    <a:bodyPr/>
                    <a:lstStyle/>
                    <a:p>
                      <a:pPr algn="l" fontAlgn="b"/>
                      <a:endParaRPr lang="en-US" sz="1100" b="1" i="0" u="none" strike="noStrike" dirty="0">
                        <a:solidFill>
                          <a:srgbClr val="000000"/>
                        </a:solidFill>
                        <a:effectLst/>
                        <a:latin typeface="+mn-lt"/>
                        <a:cs typeface="Century Gothic"/>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43518">
                <a:tc>
                  <a:txBody>
                    <a:bodyPr/>
                    <a:lstStyle/>
                    <a:p>
                      <a:pPr marL="55563" indent="0" algn="l" fontAlgn="b"/>
                      <a:r>
                        <a:rPr lang="en-US" sz="1400" b="1" u="none" strike="noStrike" dirty="0">
                          <a:solidFill>
                            <a:schemeClr val="tx1"/>
                          </a:solidFill>
                          <a:effectLst/>
                          <a:latin typeface="+mj-lt"/>
                          <a:cs typeface="Times New Roman" panose="02020603050405020304" pitchFamily="18" charset="0"/>
                        </a:rPr>
                        <a:t>Languages (LOTE)</a:t>
                      </a:r>
                      <a:endParaRPr lang="en-US" sz="1400" b="1" i="0" u="none" strike="noStrike" dirty="0">
                        <a:solidFill>
                          <a:schemeClr val="tx1"/>
                        </a:solidFill>
                        <a:effectLst/>
                        <a:latin typeface="+mj-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latin typeface="+mj-lt"/>
                          <a:cs typeface="Times New Roman" panose="02020603050405020304" pitchFamily="18" charset="0"/>
                        </a:rPr>
                        <a:t>2</a:t>
                      </a:r>
                      <a:endParaRPr lang="en-US" sz="1400" b="1" i="0" u="none" strike="noStrike" dirty="0">
                        <a:solidFill>
                          <a:schemeClr val="tx1"/>
                        </a:solidFill>
                        <a:effectLst/>
                        <a:latin typeface="+mj-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400" b="1" u="none" strike="noStrike" dirty="0">
                          <a:solidFill>
                            <a:schemeClr val="tx1"/>
                          </a:solidFill>
                          <a:effectLst/>
                          <a:latin typeface="+mn-lt"/>
                          <a:cs typeface="Times New Roman" panose="02020603050405020304" pitchFamily="18" charset="0"/>
                        </a:rPr>
                        <a:t>Languages</a:t>
                      </a:r>
                      <a:endParaRPr lang="en-US" sz="1400" b="1" i="0" u="none" strike="noStrike" dirty="0">
                        <a:solidFill>
                          <a:schemeClr val="tx1"/>
                        </a:solidFill>
                        <a:effectLst/>
                        <a:latin typeface="+mn-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gridSpan="3">
                  <a:txBody>
                    <a:bodyPr/>
                    <a:lstStyle/>
                    <a:p>
                      <a:pPr algn="l" fontAlgn="b"/>
                      <a:endParaRPr lang="en-US" sz="1100" b="1" i="0" u="none" strike="noStrike" dirty="0">
                        <a:solidFill>
                          <a:srgbClr val="000000"/>
                        </a:solidFill>
                        <a:effectLst/>
                        <a:latin typeface="+mn-lt"/>
                        <a:cs typeface="Century Gothic"/>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28600">
                <a:tc>
                  <a:txBody>
                    <a:bodyPr/>
                    <a:lstStyle/>
                    <a:p>
                      <a:pPr marL="55563" indent="0" algn="l" fontAlgn="b"/>
                      <a:r>
                        <a:rPr lang="en-US" sz="1400" b="1" u="none" strike="noStrike" dirty="0">
                          <a:solidFill>
                            <a:schemeClr val="tx1"/>
                          </a:solidFill>
                          <a:effectLst/>
                          <a:latin typeface="+mj-lt"/>
                          <a:cs typeface="Times New Roman" panose="02020603050405020304" pitchFamily="18" charset="0"/>
                        </a:rPr>
                        <a:t>P.E. or P.E. Equivalent</a:t>
                      </a:r>
                      <a:endParaRPr lang="en-US" sz="1400" b="1" i="0" u="none" strike="noStrike" dirty="0">
                        <a:solidFill>
                          <a:schemeClr val="tx1"/>
                        </a:solidFill>
                        <a:effectLst/>
                        <a:latin typeface="+mj-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400" b="1" u="none" strike="noStrike" kern="1200" dirty="0">
                          <a:solidFill>
                            <a:schemeClr val="tx1"/>
                          </a:solidFill>
                          <a:effectLst/>
                          <a:latin typeface="+mj-lt"/>
                          <a:ea typeface="+mn-ea"/>
                          <a:cs typeface="Times New Roman" panose="02020603050405020304" pitchFamily="18"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400" b="1" i="0" u="none" strike="noStrike" dirty="0">
                          <a:solidFill>
                            <a:schemeClr val="tx1"/>
                          </a:solidFill>
                          <a:effectLst/>
                          <a:latin typeface="+mn-lt"/>
                          <a:cs typeface="Times New Roman" panose="02020603050405020304" pitchFamily="18" charset="0"/>
                        </a:rPr>
                        <a:t>PE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gridSpan="3">
                  <a:txBody>
                    <a:bodyPr/>
                    <a:lstStyle/>
                    <a:p>
                      <a:pPr algn="l" fontAlgn="b"/>
                      <a:endParaRPr lang="en-US" sz="1100" b="1" i="0" u="none" strike="noStrike" dirty="0">
                        <a:solidFill>
                          <a:srgbClr val="000000"/>
                        </a:solidFill>
                        <a:effectLst/>
                        <a:latin typeface="+mn-lt"/>
                        <a:cs typeface="Century Gothic"/>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89545">
                <a:tc>
                  <a:txBody>
                    <a:bodyPr/>
                    <a:lstStyle/>
                    <a:p>
                      <a:pPr marL="55563" indent="0" algn="l" fontAlgn="b"/>
                      <a:r>
                        <a:rPr lang="en-US" sz="1400" b="1" kern="1200" dirty="0">
                          <a:solidFill>
                            <a:schemeClr val="tx1"/>
                          </a:solidFill>
                          <a:latin typeface="+mj-lt"/>
                          <a:ea typeface="+mn-ea"/>
                          <a:cs typeface="Times New Roman" panose="02020603050405020304" pitchFamily="18" charset="0"/>
                        </a:rPr>
                        <a:t>Speech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cs typeface="Times New Roman" panose="02020603050405020304" pitchFamily="18"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1400" b="1" i="0" u="none" strike="noStrike" dirty="0">
                          <a:solidFill>
                            <a:schemeClr val="tx1"/>
                          </a:solidFill>
                          <a:effectLst/>
                          <a:latin typeface="+mn-lt"/>
                          <a:cs typeface="Times New Roman" panose="02020603050405020304" pitchFamily="18" charset="0"/>
                        </a:rPr>
                        <a:t>Speech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3">
                  <a:txBody>
                    <a:bodyPr/>
                    <a:lstStyle/>
                    <a:p>
                      <a:pPr algn="l" fontAlgn="b"/>
                      <a:endParaRPr lang="en-US" sz="1100" b="1" i="0" u="none" strike="noStrike" dirty="0">
                        <a:solidFill>
                          <a:srgbClr val="000000"/>
                        </a:solidFill>
                        <a:effectLst/>
                        <a:latin typeface="+mn-lt"/>
                        <a:cs typeface="Century Gothic"/>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76703">
                <a:tc>
                  <a:txBody>
                    <a:bodyPr/>
                    <a:lstStyle/>
                    <a:p>
                      <a:pPr marL="55563" indent="0"/>
                      <a:r>
                        <a:rPr lang="en-US" sz="1400" b="1" dirty="0">
                          <a:solidFill>
                            <a:schemeClr val="tx1"/>
                          </a:solidFill>
                          <a:latin typeface="+mj-lt"/>
                          <a:cs typeface="Times New Roman" panose="02020603050405020304" pitchFamily="18" charset="0"/>
                        </a:rPr>
                        <a:t>Health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a:solidFill>
                            <a:schemeClr val="tx1"/>
                          </a:solidFill>
                          <a:latin typeface="+mj-lt"/>
                          <a:cs typeface="Times New Roman" panose="02020603050405020304" pitchFamily="18"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dirty="0">
                          <a:solidFill>
                            <a:schemeClr val="tx1"/>
                          </a:solidFill>
                          <a:latin typeface="+mn-lt"/>
                          <a:cs typeface="Times New Roman" panose="02020603050405020304" pitchFamily="18" charset="0"/>
                        </a:rPr>
                        <a:t>Health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gridSpan="3">
                  <a:txBody>
                    <a:bodyPr/>
                    <a:lstStyle/>
                    <a:p>
                      <a:pPr algn="l" fontAlgn="b"/>
                      <a:endParaRPr lang="en-US" sz="1100" b="1" i="0" u="none" strike="noStrike" dirty="0">
                        <a:solidFill>
                          <a:srgbClr val="000000"/>
                        </a:solidFill>
                        <a:effectLst/>
                        <a:latin typeface="+mn-lt"/>
                        <a:cs typeface="Century Gothic"/>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80204">
                <a:tc>
                  <a:txBody>
                    <a:bodyPr/>
                    <a:lstStyle/>
                    <a:p>
                      <a:pPr marL="55563" indent="0" algn="l" fontAlgn="b"/>
                      <a:r>
                        <a:rPr lang="en-US" sz="1400" b="1" kern="1200" dirty="0">
                          <a:solidFill>
                            <a:schemeClr val="tx1"/>
                          </a:solidFill>
                          <a:latin typeface="+mj-lt"/>
                          <a:ea typeface="+mn-ea"/>
                          <a:cs typeface="Times New Roman" panose="02020603050405020304" pitchFamily="18" charset="0"/>
                        </a:rPr>
                        <a:t>Technology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cs typeface="Times New Roman" panose="02020603050405020304" pitchFamily="18"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cs typeface="Times New Roman" panose="02020603050405020304" pitchFamily="18" charset="0"/>
                        </a:rPr>
                        <a:t>Technology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100" b="1" i="0" u="none" strike="noStrike" dirty="0">
                        <a:solidFill>
                          <a:srgbClr val="000000"/>
                        </a:solidFill>
                        <a:effectLst/>
                        <a:latin typeface="Century Gothic"/>
                        <a:cs typeface="Century Gothic"/>
                      </a:endParaRPr>
                    </a:p>
                  </a:txBody>
                  <a:tcPr marL="9525" marR="9525" marT="9525" marB="0" anchor="b"/>
                </a:tc>
                <a:tc gridSpan="3">
                  <a:txBody>
                    <a:bodyPr/>
                    <a:lstStyle/>
                    <a:p>
                      <a:pPr algn="l" fontAlgn="b"/>
                      <a:endParaRPr lang="en-US" sz="1100" b="1" i="0" u="none" strike="noStrike" dirty="0">
                        <a:solidFill>
                          <a:srgbClr val="000000"/>
                        </a:solidFill>
                        <a:effectLst/>
                        <a:latin typeface="+mn-lt"/>
                        <a:cs typeface="Century Gothic"/>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80204">
                <a:tc>
                  <a:txBody>
                    <a:bodyPr/>
                    <a:lstStyle/>
                    <a:p>
                      <a:pPr marL="55563" indent="0" algn="l" fontAlgn="b"/>
                      <a:r>
                        <a:rPr lang="en-US" sz="1400" b="1" u="none" strike="noStrike" dirty="0">
                          <a:solidFill>
                            <a:schemeClr val="tx1"/>
                          </a:solidFill>
                          <a:effectLst/>
                          <a:latin typeface="+mj-lt"/>
                          <a:cs typeface="Times New Roman" panose="02020603050405020304" pitchFamily="18" charset="0"/>
                        </a:rPr>
                        <a:t>Electives</a:t>
                      </a:r>
                      <a:endParaRPr lang="en-US" sz="1400" b="1" i="0" u="none" strike="noStrike" dirty="0">
                        <a:solidFill>
                          <a:schemeClr val="tx1"/>
                        </a:solidFill>
                        <a:effectLst/>
                        <a:latin typeface="+mj-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cs typeface="Times New Roman" panose="02020603050405020304" pitchFamily="18"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1" u="none" strike="noStrike" dirty="0">
                          <a:solidFill>
                            <a:schemeClr val="tx1"/>
                          </a:solidFill>
                          <a:effectLst/>
                          <a:latin typeface="Times New Roman" panose="02020603050405020304" pitchFamily="18" charset="0"/>
                          <a:cs typeface="Times New Roman" panose="02020603050405020304" pitchFamily="18" charset="0"/>
                        </a:rPr>
                        <a:t> </a:t>
                      </a:r>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1" u="none" strike="noStrike" dirty="0">
                          <a:solidFill>
                            <a:schemeClr val="tx1"/>
                          </a:solidFill>
                          <a:effectLst/>
                          <a:latin typeface="Times New Roman" panose="02020603050405020304" pitchFamily="18" charset="0"/>
                          <a:cs typeface="Times New Roman" panose="02020603050405020304" pitchFamily="18" charset="0"/>
                        </a:rPr>
                        <a:t> </a:t>
                      </a:r>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r>
                        <a:rPr lang="en-US" sz="1100" b="1" u="none" strike="noStrike" dirty="0">
                          <a:solidFill>
                            <a:schemeClr val="tx1"/>
                          </a:solidFill>
                          <a:effectLst/>
                          <a:latin typeface="Times New Roman" panose="02020603050405020304" pitchFamily="18" charset="0"/>
                          <a:cs typeface="Times New Roman" panose="02020603050405020304" pitchFamily="18" charset="0"/>
                        </a:rPr>
                        <a:t> </a:t>
                      </a:r>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r>
                        <a:rPr lang="en-US" sz="1100" b="1" u="none" strike="noStrike" dirty="0">
                          <a:solidFill>
                            <a:schemeClr val="tx1"/>
                          </a:solidFill>
                          <a:effectLst/>
                          <a:latin typeface="Times New Roman" panose="02020603050405020304" pitchFamily="18" charset="0"/>
                          <a:cs typeface="Times New Roman" panose="02020603050405020304" pitchFamily="18" charset="0"/>
                        </a:rPr>
                        <a:t> </a:t>
                      </a:r>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80204">
                <a:tc>
                  <a:txBody>
                    <a:bodyPr/>
                    <a:lstStyle/>
                    <a:p>
                      <a:pPr marL="55563" indent="0" algn="l" fontAlgn="b"/>
                      <a:r>
                        <a:rPr lang="en-US" sz="1400" b="1" u="none" strike="noStrike" dirty="0">
                          <a:solidFill>
                            <a:schemeClr val="tx1"/>
                          </a:solidFill>
                          <a:effectLst/>
                          <a:latin typeface="+mj-lt"/>
                          <a:cs typeface="Times New Roman" panose="02020603050405020304" pitchFamily="18" charset="0"/>
                        </a:rPr>
                        <a:t>EPISD Foundation Total</a:t>
                      </a:r>
                      <a:endParaRPr lang="en-US" sz="1400" b="1" i="0" u="none" strike="noStrike" dirty="0">
                        <a:solidFill>
                          <a:schemeClr val="tx1"/>
                        </a:solidFill>
                        <a:effectLst/>
                        <a:latin typeface="+mj-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tx1"/>
                          </a:solidFill>
                          <a:effectLst>
                            <a:outerShdw blurRad="38100" dist="38100" dir="2700000" algn="tl">
                              <a:srgbClr val="000000">
                                <a:alpha val="43137"/>
                              </a:srgbClr>
                            </a:outerShdw>
                          </a:effectLst>
                          <a:latin typeface="+mj-lt"/>
                          <a:cs typeface="Times New Roman" panose="02020603050405020304" pitchFamily="18" charset="0"/>
                        </a:rPr>
                        <a:t>22</a:t>
                      </a:r>
                      <a:endParaRPr lang="en-US" sz="1400" b="1" i="0" u="none" strike="noStrike" dirty="0">
                        <a:solidFill>
                          <a:schemeClr val="tx1"/>
                        </a:solidFill>
                        <a:effectLst>
                          <a:outerShdw blurRad="38100" dist="38100" dir="2700000" algn="tl">
                            <a:srgbClr val="000000">
                              <a:alpha val="43137"/>
                            </a:srgbClr>
                          </a:outerShdw>
                        </a:effectLst>
                        <a:latin typeface="+mj-lt"/>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80204">
                <a:tc>
                  <a:txBody>
                    <a:bodyPr/>
                    <a:lstStyle/>
                    <a:p>
                      <a:pPr marL="55563" indent="0" algn="l" fontAlgn="b"/>
                      <a:r>
                        <a:rPr lang="en-US" sz="1400" b="1" i="0" u="none" strike="noStrike" dirty="0">
                          <a:solidFill>
                            <a:schemeClr val="tx1"/>
                          </a:solidFill>
                          <a:effectLst/>
                          <a:latin typeface="+mj-lt"/>
                          <a:cs typeface="Times New Roman" panose="02020603050405020304" pitchFamily="18" charset="0"/>
                        </a:rPr>
                        <a:t>Endorsement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cs typeface="Times New Roman" panose="02020603050405020304" pitchFamily="18"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80204">
                <a:tc>
                  <a:txBody>
                    <a:bodyPr/>
                    <a:lstStyle/>
                    <a:p>
                      <a:pPr algn="r" fontAlgn="b"/>
                      <a:r>
                        <a:rPr lang="en-US" sz="1400" b="1" i="0" u="none" strike="noStrike" dirty="0">
                          <a:solidFill>
                            <a:schemeClr val="tx1"/>
                          </a:solidFill>
                          <a:effectLst/>
                          <a:latin typeface="+mj-lt"/>
                          <a:cs typeface="Times New Roman" panose="02020603050405020304" pitchFamily="18"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i="0" u="none" strike="noStrike" dirty="0">
                          <a:solidFill>
                            <a:schemeClr val="tx1"/>
                          </a:solidFill>
                          <a:effectLst/>
                          <a:latin typeface="+mj-lt"/>
                          <a:cs typeface="Times New Roman" panose="02020603050405020304" pitchFamily="18" charset="0"/>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b"/>
                      <a:endParaRPr lang="en-US" sz="11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sp>
        <p:nvSpPr>
          <p:cNvPr id="2" name="Rectangle 1"/>
          <p:cNvSpPr/>
          <p:nvPr/>
        </p:nvSpPr>
        <p:spPr>
          <a:xfrm>
            <a:off x="7086600" y="5562600"/>
            <a:ext cx="19050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117913" y="5839658"/>
            <a:ext cx="3391347" cy="461665"/>
          </a:xfrm>
          <a:prstGeom prst="rect">
            <a:avLst/>
          </a:prstGeom>
          <a:noFill/>
        </p:spPr>
        <p:txBody>
          <a:bodyPr wrap="square" rtlCol="0">
            <a:spAutoFit/>
          </a:bodyPr>
          <a:lstStyle/>
          <a:p>
            <a:r>
              <a:rPr lang="en-US" sz="1200" b="1" i="1" dirty="0">
                <a:solidFill>
                  <a:srgbClr val="FF0000"/>
                </a:solidFill>
              </a:rPr>
              <a:t>*Some endorsements allow other sciences</a:t>
            </a:r>
          </a:p>
          <a:p>
            <a:r>
              <a:rPr lang="en-US" sz="1200" b="1" i="1" dirty="0">
                <a:solidFill>
                  <a:srgbClr val="FF0000"/>
                </a:solidFill>
              </a:rPr>
              <a:t>** Math sequence after Alg. 1 may vary</a:t>
            </a:r>
          </a:p>
        </p:txBody>
      </p:sp>
      <p:sp>
        <p:nvSpPr>
          <p:cNvPr id="7" name="TextBox 6"/>
          <p:cNvSpPr txBox="1"/>
          <p:nvPr/>
        </p:nvSpPr>
        <p:spPr>
          <a:xfrm>
            <a:off x="6629400" y="6427113"/>
            <a:ext cx="2819400" cy="430887"/>
          </a:xfrm>
          <a:prstGeom prst="rect">
            <a:avLst/>
          </a:prstGeom>
          <a:noFill/>
        </p:spPr>
        <p:txBody>
          <a:bodyPr wrap="square" rtlCol="0">
            <a:spAutoFit/>
          </a:bodyPr>
          <a:lstStyle/>
          <a:p>
            <a:endParaRPr lang="en-US" sz="1100" b="1" i="1" dirty="0">
              <a:solidFill>
                <a:srgbClr val="FF0000"/>
              </a:solidFill>
            </a:endParaRPr>
          </a:p>
          <a:p>
            <a:endParaRPr lang="en-US" sz="1100" b="1" i="1" dirty="0">
              <a:solidFill>
                <a:srgbClr val="FF0000"/>
              </a:solidFill>
            </a:endParaRPr>
          </a:p>
        </p:txBody>
      </p:sp>
      <p:sp>
        <p:nvSpPr>
          <p:cNvPr id="4" name="TextBox 3"/>
          <p:cNvSpPr txBox="1"/>
          <p:nvPr/>
        </p:nvSpPr>
        <p:spPr>
          <a:xfrm>
            <a:off x="0" y="76200"/>
            <a:ext cx="9039367" cy="675509"/>
          </a:xfrm>
          <a:prstGeom prst="rect">
            <a:avLst/>
          </a:prstGeom>
          <a:solidFill>
            <a:schemeClr val="accent1">
              <a:tint val="20000"/>
            </a:schemeClr>
          </a:solidFill>
          <a:effectLst/>
        </p:spPr>
        <p:txBody>
          <a:bodyPr vert="horz" lIns="91440" tIns="45720" rIns="91440" bIns="45720" rtlCol="0" anchor="ctr">
            <a:noAutofit/>
          </a:bodyPr>
          <a:lstStyle>
            <a:lvl1pPr algn="ctr">
              <a:spcBef>
                <a:spcPct val="0"/>
              </a:spcBef>
              <a:buNone/>
              <a:defRPr sz="4800" b="1">
                <a:ln w="15875">
                  <a:solidFill>
                    <a:schemeClr val="accent3">
                      <a:lumMod val="20000"/>
                      <a:lumOff val="80000"/>
                    </a:schemeClr>
                  </a:solidFill>
                  <a:prstDash val="solid"/>
                </a:ln>
                <a:effectLst>
                  <a:outerShdw blurRad="228600" dist="152400" dir="16800000" sy="30000" kx="-1800000" algn="bl" rotWithShape="0">
                    <a:prstClr val="black">
                      <a:alpha val="32000"/>
                    </a:prst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endParaRPr lang="en-US" sz="2400" dirty="0"/>
          </a:p>
          <a:p>
            <a:endParaRPr lang="en-US" sz="2400" dirty="0"/>
          </a:p>
          <a:p>
            <a:r>
              <a:rPr lang="en-US" sz="2400" dirty="0">
                <a:effectLst/>
              </a:rPr>
              <a:t>EPISD HB 5 Foundation Graduation Requirements</a:t>
            </a:r>
          </a:p>
          <a:p>
            <a:r>
              <a:rPr lang="en-US" sz="2400" dirty="0">
                <a:effectLst/>
              </a:rPr>
              <a:t>with Endorsement &amp; Distinguished Level of Achievement</a:t>
            </a:r>
          </a:p>
          <a:p>
            <a:endParaRPr lang="en-US" sz="5000" dirty="0"/>
          </a:p>
        </p:txBody>
      </p:sp>
      <p:sp>
        <p:nvSpPr>
          <p:cNvPr id="3" name="Explosion 2 2"/>
          <p:cNvSpPr/>
          <p:nvPr/>
        </p:nvSpPr>
        <p:spPr>
          <a:xfrm>
            <a:off x="5292090" y="2809370"/>
            <a:ext cx="4411980" cy="251352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Endorsement Advanced </a:t>
            </a:r>
            <a:r>
              <a:rPr lang="en-US" b="1" dirty="0">
                <a:solidFill>
                  <a:schemeClr val="tx1"/>
                </a:solidFill>
              </a:rPr>
              <a:t>courses</a:t>
            </a:r>
          </a:p>
        </p:txBody>
      </p:sp>
    </p:spTree>
    <p:extLst>
      <p:ext uri="{BB962C8B-B14F-4D97-AF65-F5344CB8AC3E}">
        <p14:creationId xmlns:p14="http://schemas.microsoft.com/office/powerpoint/2010/main" val="129291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12B27709-298A-4D53-B7C8-2F1360771A8B}"/>
              </a:ext>
            </a:extLst>
          </p:cNvPr>
          <p:cNvPicPr>
            <a:picLocks noChangeAspect="1"/>
          </p:cNvPicPr>
          <p:nvPr/>
        </p:nvPicPr>
        <p:blipFill>
          <a:blip r:embed="rId2"/>
          <a:stretch>
            <a:fillRect/>
          </a:stretch>
        </p:blipFill>
        <p:spPr>
          <a:xfrm>
            <a:off x="0" y="202424"/>
            <a:ext cx="9083444" cy="6858000"/>
          </a:xfrm>
          <a:prstGeom prst="rect">
            <a:avLst/>
          </a:prstGeom>
        </p:spPr>
      </p:pic>
    </p:spTree>
    <p:extLst>
      <p:ext uri="{BB962C8B-B14F-4D97-AF65-F5344CB8AC3E}">
        <p14:creationId xmlns:p14="http://schemas.microsoft.com/office/powerpoint/2010/main" val="50118770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E32E"/>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ISD 2020" id="{3548E2F0-2D96-E744-9E23-352923DABD74}" vid="{F9B5CA8A-7CE9-6040-9A02-5BEDC8B940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3973</TotalTime>
  <Words>490</Words>
  <Application>Microsoft Office PowerPoint</Application>
  <PresentationFormat>Overhead</PresentationFormat>
  <Paragraphs>192</Paragraphs>
  <Slides>16</Slides>
  <Notes>6</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ＭＳ Ｐゴシック</vt:lpstr>
      <vt:lpstr>Arial</vt:lpstr>
      <vt:lpstr>Calibri</vt:lpstr>
      <vt:lpstr>Century Gothic</vt:lpstr>
      <vt:lpstr>Helvetica</vt:lpstr>
      <vt:lpstr>Lucida Sans</vt:lpstr>
      <vt:lpstr>Times New Roman</vt:lpstr>
      <vt:lpstr>Verdana</vt:lpstr>
      <vt:lpstr>Wingdings 2</vt:lpstr>
      <vt:lpstr>Wingdings 3</vt:lpstr>
      <vt:lpstr>Office Theme</vt:lpstr>
      <vt:lpstr>PowerPoint Presentation</vt:lpstr>
      <vt:lpstr>8th Grade transition Welcome Video</vt:lpstr>
      <vt:lpstr>Campus to Career  Interest Survey</vt:lpstr>
      <vt:lpstr>High School Credit “The Basics”</vt:lpstr>
      <vt:lpstr>High School Starts in Middle School</vt:lpstr>
      <vt:lpstr>PowerPoint Presentation</vt:lpstr>
      <vt:lpstr> Advance  Courses in High School</vt:lpstr>
      <vt:lpstr>PowerPoint Presentation</vt:lpstr>
      <vt:lpstr>PowerPoint Presentation</vt:lpstr>
      <vt:lpstr>Plan of Study</vt:lpstr>
      <vt:lpstr>End of Course STAAR Exams</vt:lpstr>
      <vt:lpstr>Customize HS Highlights</vt:lpstr>
      <vt:lpstr>Customize HS Highlights</vt:lpstr>
      <vt:lpstr>Customize HS Highlights</vt:lpstr>
      <vt:lpstr>Steps for Pre-Registration  specific to each High School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Amanda F Ruiz</cp:lastModifiedBy>
  <cp:revision>113</cp:revision>
  <dcterms:created xsi:type="dcterms:W3CDTF">2016-02-22T22:13:25Z</dcterms:created>
  <dcterms:modified xsi:type="dcterms:W3CDTF">2019-11-30T01:57:03Z</dcterms:modified>
</cp:coreProperties>
</file>