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48" r:id="rId2"/>
    <p:sldMasterId id="2147483659" r:id="rId3"/>
    <p:sldMasterId id="2147483669" r:id="rId4"/>
  </p:sldMasterIdLst>
  <p:notesMasterIdLst>
    <p:notesMasterId r:id="rId26"/>
  </p:notesMasterIdLst>
  <p:sldIdLst>
    <p:sldId id="258" r:id="rId5"/>
    <p:sldId id="736" r:id="rId6"/>
    <p:sldId id="738" r:id="rId7"/>
    <p:sldId id="737" r:id="rId8"/>
    <p:sldId id="716" r:id="rId9"/>
    <p:sldId id="719" r:id="rId10"/>
    <p:sldId id="717" r:id="rId11"/>
    <p:sldId id="721" r:id="rId12"/>
    <p:sldId id="722" r:id="rId13"/>
    <p:sldId id="730" r:id="rId14"/>
    <p:sldId id="727" r:id="rId15"/>
    <p:sldId id="739" r:id="rId16"/>
    <p:sldId id="723" r:id="rId17"/>
    <p:sldId id="731" r:id="rId18"/>
    <p:sldId id="728" r:id="rId19"/>
    <p:sldId id="740" r:id="rId20"/>
    <p:sldId id="724" r:id="rId21"/>
    <p:sldId id="726" r:id="rId22"/>
    <p:sldId id="732" r:id="rId23"/>
    <p:sldId id="718" r:id="rId24"/>
    <p:sldId id="354" r:id="rId25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Master Slide" id="{3540F3E4-3A56-594D-A98C-62123F4F527F}">
          <p14:sldIdLst>
            <p14:sldId id="258"/>
            <p14:sldId id="736"/>
            <p14:sldId id="738"/>
            <p14:sldId id="737"/>
            <p14:sldId id="716"/>
            <p14:sldId id="719"/>
            <p14:sldId id="717"/>
            <p14:sldId id="721"/>
            <p14:sldId id="722"/>
            <p14:sldId id="730"/>
            <p14:sldId id="727"/>
            <p14:sldId id="739"/>
            <p14:sldId id="723"/>
            <p14:sldId id="731"/>
            <p14:sldId id="728"/>
            <p14:sldId id="740"/>
            <p14:sldId id="724"/>
            <p14:sldId id="726"/>
            <p14:sldId id="732"/>
            <p14:sldId id="718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563"/>
    <a:srgbClr val="E67C30"/>
    <a:srgbClr val="D9752E"/>
    <a:srgbClr val="C96A26"/>
    <a:srgbClr val="41C0C4"/>
    <a:srgbClr val="25C2A8"/>
    <a:srgbClr val="29868A"/>
    <a:srgbClr val="71CEF0"/>
    <a:srgbClr val="20406E"/>
    <a:srgbClr val="F0A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8/2/23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33425" y="974725"/>
            <a:ext cx="8667750" cy="487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Child</a:t>
            </a:r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champion a well-rounded educational experience to ensure all students are healthy, safe, valued, engaged, and academically challenged. </a:t>
            </a:r>
          </a:p>
          <a:p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honor and cultivate the unique needs and interests of all learners through relationships and personalization.</a:t>
            </a:r>
          </a:p>
          <a:p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embrace a culture of creativity, exploration, and innovation to sustain our growth and improvement. </a:t>
            </a:r>
          </a:p>
          <a:p>
            <a:r>
              <a:rPr lang="en-US" sz="1700" b="1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commit to removing barriers to ensure our schools and programs are inclusive and equitable. </a:t>
            </a:r>
          </a:p>
          <a:p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build community through authentic engagement, collaboration, and honoring diversity of thought. </a:t>
            </a:r>
          </a:p>
          <a:p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>
                <a:solidFill>
                  <a:srgbClr val="001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foster high expectations, continuous growth, and high achievement.</a:t>
            </a:r>
          </a:p>
          <a:p>
            <a:endParaRPr lang="en-US" sz="1700">
              <a:solidFill>
                <a:srgbClr val="001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33425" y="974725"/>
            <a:ext cx="8667750" cy="487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our days of P.E./one day Fine Arts (music or art)</a:t>
            </a: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PE for five days/opting out of Fine Arts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Five 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days of WIN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our days of P.E./one day Fine Arts (music or art)</a:t>
            </a: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PE for five days/opting out of Fine Arts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Five 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days of WIN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*Parent Admin conversation based on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*Parent Admin conversation based on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*Parent Admin conversation based on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9639-B069-CBC5-FD74-C16BB2F9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26479-0162-4515-94BE-1562249B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36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052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43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30304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36618" y="-131364"/>
            <a:ext cx="2571750" cy="68349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962401" y="4783456"/>
            <a:ext cx="375338" cy="16927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70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743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2438" y="889861"/>
            <a:ext cx="8239125" cy="35054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490526" indent="-261932" defTabSz="309555">
              <a:lnSpc>
                <a:spcPct val="100000"/>
              </a:lnSpc>
              <a:spcBef>
                <a:spcPts val="0"/>
              </a:spcBef>
              <a:defRPr sz="2063" b="1"/>
            </a:lvl2pPr>
            <a:lvl3pPr marL="719120" indent="-261932" defTabSz="309555">
              <a:lnSpc>
                <a:spcPct val="100000"/>
              </a:lnSpc>
              <a:spcBef>
                <a:spcPts val="0"/>
              </a:spcBef>
              <a:defRPr sz="2063" b="1"/>
            </a:lvl3pPr>
            <a:lvl4pPr marL="947714" indent="-261932" defTabSz="309555">
              <a:lnSpc>
                <a:spcPct val="100000"/>
              </a:lnSpc>
              <a:spcBef>
                <a:spcPts val="0"/>
              </a:spcBef>
              <a:defRPr sz="2063" b="1"/>
            </a:lvl4pPr>
            <a:lvl5pPr marL="1176308" indent="-261932" defTabSz="309555">
              <a:lnSpc>
                <a:spcPct val="100000"/>
              </a:lnSpc>
              <a:spcBef>
                <a:spcPts val="0"/>
              </a:spcBef>
              <a:defRPr sz="2063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2159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7257-9611-0977-3BCC-96AE68FDD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0B3A8-46FF-4CF6-78F2-3A2C2DA2D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082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8050-0390-6474-9286-2A9DF9DF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D675D-3678-8512-4ECC-2976D2749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5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247774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35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91440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1"/>
            <a:ext cx="5111750" cy="394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853804"/>
            <a:ext cx="3008313" cy="30039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/>
              <a:t>Insert your</a:t>
            </a:r>
            <a:br>
              <a:rPr lang="en-US"/>
            </a:br>
            <a:r>
              <a:rPr lang="en-US"/>
              <a:t>headline here</a:t>
            </a:r>
            <a:br>
              <a:rPr lang="en-US"/>
            </a:br>
            <a:r>
              <a:rPr lang="en-US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Insert your subtitle or any additional description text here up to</a:t>
            </a:r>
            <a:br>
              <a:rPr lang="en-US"/>
            </a:br>
            <a:r>
              <a:rPr lang="en-US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rgbClr val="EFD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/>
              <a:t>Position/Role,</a:t>
            </a:r>
            <a:r>
              <a:rPr lang="en-US" sz="1050" baseline="0"/>
              <a:t> El Paso Independent School District</a:t>
            </a:r>
            <a:endParaRPr lang="en-US" sz="105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3794760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>
                <a:latin typeface="Arial Black" charset="0"/>
              </a:rPr>
              <a:t>date, 20xx </a:t>
            </a:r>
            <a:r>
              <a:rPr lang="en-US" sz="1200" b="0" i="0" cap="all" baseline="0">
                <a:solidFill>
                  <a:srgbClr val="EFD01E"/>
                </a:solidFill>
                <a:latin typeface="Arial Black" charset="0"/>
              </a:rPr>
              <a:t>|</a:t>
            </a:r>
            <a:r>
              <a:rPr lang="en-US" sz="1200" b="0" i="0" cap="all" baseline="0">
                <a:latin typeface="Arial Black" charset="0"/>
              </a:rPr>
              <a:t> time</a:t>
            </a:r>
            <a:endParaRPr lang="en-US" sz="1200" b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A34B2-6431-4C32-7B8E-736C0CABCE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26964" y="434030"/>
            <a:ext cx="2450120" cy="6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778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80" r:id="rId9"/>
    <p:sldLayoutId id="214748368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22755-F826-38BA-A4D6-3B7181A2B95F}"/>
              </a:ext>
            </a:extLst>
          </p:cNvPr>
          <p:cNvSpPr txBox="1"/>
          <p:nvPr/>
        </p:nvSpPr>
        <p:spPr>
          <a:xfrm>
            <a:off x="526475" y="3563321"/>
            <a:ext cx="6092691" cy="869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r" defTabSz="914354" hangingPunct="0">
              <a:defRPr/>
            </a:pPr>
            <a:r>
              <a:rPr lang="es-MX" sz="1800" kern="0" dirty="0">
                <a:solidFill>
                  <a:srgbClr val="FFFFFF"/>
                </a:solidFill>
                <a:latin typeface="Arial"/>
                <a:ea typeface="Helvetica Neue"/>
                <a:cs typeface="Arial"/>
                <a:sym typeface="Helvetica Neue"/>
              </a:rPr>
              <a:t>Horario actualizado de instrucción para escuelas primarias </a:t>
            </a:r>
            <a:r>
              <a:rPr lang="es-MX" sz="1800" kern="0" dirty="0">
                <a:solidFill>
                  <a:srgbClr val="FFD932"/>
                </a:solidFill>
                <a:latin typeface="Arial"/>
                <a:ea typeface="Helvetica Neue"/>
                <a:cs typeface="Arial"/>
                <a:sym typeface="Helvetica Neue"/>
              </a:rPr>
              <a:t>|</a:t>
            </a:r>
            <a:r>
              <a:rPr lang="es-MX" sz="1800" kern="0" dirty="0">
                <a:solidFill>
                  <a:srgbClr val="FFFFFF"/>
                </a:solidFill>
                <a:latin typeface="Arial"/>
                <a:ea typeface="Helvetica Neue"/>
                <a:cs typeface="Arial"/>
                <a:sym typeface="Helvetica Neue"/>
              </a:rPr>
              <a:t> </a:t>
            </a:r>
            <a:endParaRPr lang="es-MX" sz="1800" i="1" kern="0" dirty="0">
              <a:solidFill>
                <a:srgbClr val="FFFFFF"/>
              </a:solidFill>
              <a:latin typeface="Arial"/>
              <a:ea typeface="Helvetica Neue"/>
              <a:cs typeface="Arial"/>
            </a:endParaRPr>
          </a:p>
          <a:p>
            <a:pPr algn="r" defTabSz="914354">
              <a:defRPr/>
            </a:pPr>
            <a:r>
              <a:rPr lang="es-MX" sz="1800" kern="0" dirty="0">
                <a:solidFill>
                  <a:srgbClr val="FFFFFF"/>
                </a:solidFill>
                <a:latin typeface="Arial"/>
                <a:ea typeface="Helvetica Neue"/>
                <a:cs typeface="Arial"/>
                <a:sym typeface="Helvetica Neue"/>
              </a:rPr>
              <a:t>1ro de agosto, 2023</a:t>
            </a:r>
            <a:endParaRPr lang="es-MX" sz="1800" i="1" kern="0" dirty="0">
              <a:solidFill>
                <a:srgbClr val="FFFFFF"/>
              </a:solidFill>
              <a:latin typeface="Arial"/>
              <a:ea typeface="Helvetica Neue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white and blue table with black text&#10;&#10;Description automatically generated">
            <a:extLst>
              <a:ext uri="{FF2B5EF4-FFF2-40B4-BE49-F238E27FC236}">
                <a16:creationId xmlns:a16="http://schemas.microsoft.com/office/drawing/2014/main" id="{FA6CCEDC-938D-0FE5-414C-7C85F4028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759" y="228353"/>
            <a:ext cx="8429512" cy="4265105"/>
          </a:xfrm>
          <a:noFill/>
        </p:spPr>
      </p:pic>
    </p:spTree>
    <p:extLst>
      <p:ext uri="{BB962C8B-B14F-4D97-AF65-F5344CB8AC3E}">
        <p14:creationId xmlns:p14="http://schemas.microsoft.com/office/powerpoint/2010/main" val="380519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7" y="257175"/>
            <a:ext cx="8229600" cy="857250"/>
          </a:xfrm>
        </p:spPr>
        <p:txBody>
          <a:bodyPr/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Opción A (5</a:t>
            </a:r>
            <a:r>
              <a:rPr lang="es-MX" baseline="300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 Grado)</a:t>
            </a:r>
            <a:endParaRPr lang="es-MX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82" y="981075"/>
            <a:ext cx="8704052" cy="36004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Cuatro días de Educación Física/ un día de materia de Artes (música o arte)</a:t>
            </a:r>
            <a:endParaRPr lang="es-MX">
              <a:solidFill>
                <a:srgbClr val="404040"/>
              </a:solidFill>
              <a:latin typeface="Calibri"/>
              <a:cs typeface="Calibri"/>
            </a:endParaRPr>
          </a:p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Cinco días de Educación Física/optar por no participar en la materia de Artes.</a:t>
            </a:r>
            <a:endParaRPr lang="es-MX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Cinco días de Orquesta/ no WIN</a:t>
            </a:r>
          </a:p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Tres días de Orquesta/dos días de </a:t>
            </a:r>
            <a:r>
              <a:rPr lang="es-MX" sz="20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WIN*</a:t>
            </a:r>
            <a:endParaRPr lang="es-MX">
              <a:cs typeface="Calibri"/>
            </a:endParaRPr>
          </a:p>
          <a:p>
            <a:pPr marL="0" indent="0">
              <a:buNone/>
            </a:pPr>
            <a:endParaRPr lang="es-MX" sz="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Estudiantes sin Orquesta</a:t>
            </a:r>
            <a:r>
              <a:rPr lang="es-MX" sz="20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—</a:t>
            </a:r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cinco días de </a:t>
            </a:r>
            <a:r>
              <a:rPr lang="es-MX" sz="20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WIN</a:t>
            </a:r>
          </a:p>
          <a:p>
            <a:pPr marL="0" indent="0">
              <a:buNone/>
            </a:pPr>
            <a:endParaRPr lang="es-MX"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Esta opción aún incluye 20 minutos de recreo cada día, lo que proporciona a los estudiantes tiempo para juegos físicos no estructurados. </a:t>
            </a:r>
          </a:p>
          <a:p>
            <a:pPr marL="0" indent="0">
              <a:buNone/>
            </a:pPr>
            <a:r>
              <a:rPr lang="es-MX" sz="1800">
                <a:solidFill>
                  <a:srgbClr val="000000"/>
                </a:solidFill>
                <a:latin typeface="Times New Roman"/>
                <a:cs typeface="Times New Roman"/>
              </a:rPr>
              <a:t>*Basado en las necesidades del estudiante</a:t>
            </a:r>
          </a:p>
        </p:txBody>
      </p:sp>
    </p:spTree>
    <p:extLst>
      <p:ext uri="{BB962C8B-B14F-4D97-AF65-F5344CB8AC3E}">
        <p14:creationId xmlns:p14="http://schemas.microsoft.com/office/powerpoint/2010/main" val="99707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7FC78B-DE8C-7B47-8C79-1AFB8F60B36F}"/>
              </a:ext>
            </a:extLst>
          </p:cNvPr>
          <p:cNvSpPr txBox="1"/>
          <p:nvPr/>
        </p:nvSpPr>
        <p:spPr>
          <a:xfrm>
            <a:off x="3200400" y="234315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latin typeface="Calibri"/>
              <a:cs typeface="Calibri"/>
            </a:endParaRPr>
          </a:p>
        </p:txBody>
      </p:sp>
      <p:pic>
        <p:nvPicPr>
          <p:cNvPr id="14" name="Picture 14" descr="A table with text on it&#10;&#10;Description automatically generated">
            <a:extLst>
              <a:ext uri="{FF2B5EF4-FFF2-40B4-BE49-F238E27FC236}">
                <a16:creationId xmlns:a16="http://schemas.microsoft.com/office/drawing/2014/main" id="{21F82608-CA8A-D437-1996-B035C6D2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6" y="87927"/>
            <a:ext cx="8458199" cy="44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Opción B (K-4)</a:t>
            </a:r>
            <a:endParaRPr lang="es-MX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2322"/>
            <a:ext cx="8229600" cy="2914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Cinco días de Educación Física</a:t>
            </a:r>
            <a:endParaRPr lang="es-MX"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Cuatro días de WIN/un día de materia de Artes</a:t>
            </a:r>
            <a:endParaRPr lang="es-MX"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s-MX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Esta opción aún incluye 20 minutos de recreo cada día, lo que proporciona a los estudiantes tiempo para juegos físicos no estructurados. </a:t>
            </a:r>
            <a:endParaRPr lang="en-US"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31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lue and white table with black text&#10;&#10;Description automatically generated">
            <a:extLst>
              <a:ext uri="{FF2B5EF4-FFF2-40B4-BE49-F238E27FC236}">
                <a16:creationId xmlns:a16="http://schemas.microsoft.com/office/drawing/2014/main" id="{C4F03621-90F0-8662-D60F-7A0305F3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8" y="1438868"/>
            <a:ext cx="8228042" cy="2184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51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Opción B (5</a:t>
            </a:r>
            <a:r>
              <a:rPr lang="es-MX" baseline="300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 Grado)</a:t>
            </a:r>
            <a:endParaRPr lang="es-MX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2322"/>
            <a:ext cx="8229600" cy="29146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Cinco días de Educación Física </a:t>
            </a:r>
            <a:endParaRPr lang="es-MX">
              <a:solidFill>
                <a:srgbClr val="404040"/>
              </a:solidFill>
              <a:latin typeface="Times New Roman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Cinco días de Orquesta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/ no WIN*</a:t>
            </a:r>
            <a:endParaRPr lang="en-US">
              <a:latin typeface="Times New Roman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Tres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días de Orquesta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/ dos días de WIN*</a:t>
            </a:r>
            <a:endParaRPr lang="en-US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Estudiantes que no participan en Orquesta- cuatro días de WIN/un día de materia de Artes </a:t>
            </a:r>
          </a:p>
          <a:p>
            <a:endParaRPr lang="es-MX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Esta opción aún incluye 20 minutos de recreo cada día, lo que proporciona a los estudiantes tiempo para juegos físicos no estructurados. </a:t>
            </a:r>
          </a:p>
          <a:p>
            <a:endParaRPr lang="es-MX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11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lue and white table with black text&#10;&#10;Description automatically generated">
            <a:extLst>
              <a:ext uri="{FF2B5EF4-FFF2-40B4-BE49-F238E27FC236}">
                <a16:creationId xmlns:a16="http://schemas.microsoft.com/office/drawing/2014/main" id="{DFD9A0B5-651F-D28A-A736-E284651A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508334"/>
            <a:ext cx="8897177" cy="35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Las dos opciones</a:t>
            </a:r>
            <a:endParaRPr lang="es-MX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1" y="1166983"/>
            <a:ext cx="8229600" cy="2838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3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s-MX" sz="360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Al utilizar el tiempo de Educación Física y WIN, se salvaguardan los minutos de instrucción cruciales para garantizar el acceso a la instrucción de nivel 1.</a:t>
            </a:r>
            <a:endParaRPr lang="es-MX" sz="3600">
              <a:solidFill>
                <a:srgbClr val="000000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36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600">
              <a:solidFill>
                <a:srgbClr val="00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32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800">
                <a:solidFill>
                  <a:srgbClr val="000000"/>
                </a:solidFill>
                <a:latin typeface="Times New Roman"/>
                <a:cs typeface="Times New Roman"/>
              </a:rPr>
              <a:t>2023-2024 </a:t>
            </a:r>
            <a:r>
              <a:rPr lang="es-MX" sz="2800">
                <a:solidFill>
                  <a:schemeClr val="tx1"/>
                </a:solidFill>
                <a:latin typeface="Times New Roman"/>
                <a:cs typeface="Times New Roman"/>
              </a:rPr>
              <a:t>Año de investigación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2322"/>
            <a:ext cx="8229600" cy="2914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8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 información recopilada de las partes interesadas durante diferentes periodos ayudará a ampliar las oportunidades de aprendizaje en colaboración con el Comité Asesor de Salud Estudiantil (SHAC) para 23-24 y más allá.</a:t>
            </a:r>
            <a:endParaRPr lang="es-MX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96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507"/>
            <a:ext cx="8229600" cy="857250"/>
          </a:xfrm>
        </p:spPr>
        <p:txBody>
          <a:bodyPr>
            <a:normAutofit/>
          </a:bodyPr>
          <a:lstStyle/>
          <a:p>
            <a:r>
              <a:rPr lang="es-MX" sz="3200">
                <a:solidFill>
                  <a:srgbClr val="000000"/>
                </a:solidFill>
                <a:latin typeface="Times New Roman"/>
                <a:cs typeface="Times New Roman"/>
              </a:rPr>
              <a:t>2023-2024 </a:t>
            </a:r>
            <a:r>
              <a:rPr lang="es-MX" sz="3200">
                <a:solidFill>
                  <a:schemeClr val="tx1"/>
                </a:solidFill>
                <a:latin typeface="Times New Roman"/>
                <a:cs typeface="Times New Roman"/>
              </a:rPr>
              <a:t>Año de investigación</a:t>
            </a:r>
          </a:p>
          <a:p>
            <a:endParaRPr lang="en-US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7343"/>
            <a:ext cx="8229600" cy="361677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MX" sz="28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 sesión de </a:t>
            </a:r>
            <a:r>
              <a:rPr lang="es-MX" sz="2800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Hopes and Dreams</a:t>
            </a:r>
            <a:r>
              <a:rPr lang="es-MX" sz="28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presentado en las escuelas primarias pertenecientes a la misma zona escolar usando el Intercambio de pensamiento.</a:t>
            </a:r>
            <a:endParaRPr lang="es-MX" sz="2800" b="0" i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r>
              <a:rPr lang="es-MX" sz="280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Adquiriremos</a:t>
            </a:r>
            <a:r>
              <a:rPr lang="es-MX" sz="28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información en las conferencias de padres y maestros que se llevarán a cabo en el mes de septiembre.</a:t>
            </a:r>
          </a:p>
          <a:p>
            <a:r>
              <a:rPr lang="es-MX" sz="280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La información recopilada se compartirá con el SHAC. Esta información ayudará a dar posibles recomendaciones para desarrollar políticas para el segundo y tercer año de implementación. </a:t>
            </a:r>
            <a:endParaRPr lang="es-MX" b="0" i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8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EC74E-C93A-723E-BF7A-EF418159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191000"/>
          </a:xfrm>
        </p:spPr>
        <p:txBody>
          <a:bodyPr>
            <a:normAutofit/>
          </a:bodyPr>
          <a:lstStyle/>
          <a:p>
            <a:pPr algn="ctr"/>
            <a:r>
              <a:rPr lang="es-MX" sz="4000" b="1"/>
              <a:t>Visión</a:t>
            </a:r>
            <a:r>
              <a:rPr lang="es-MX" sz="4000" b="1">
                <a:cs typeface="Arial"/>
              </a:rPr>
              <a:t> </a:t>
            </a:r>
            <a:br>
              <a:rPr lang="es-MX" b="1"/>
            </a:br>
            <a:r>
              <a:rPr lang="es-MX" sz="2400"/>
              <a:t>Inspirar y empoderar a los estudiantes para prosperar.</a:t>
            </a:r>
            <a:br>
              <a:rPr lang="es-MX" sz="3100"/>
            </a:br>
            <a:br>
              <a:rPr lang="es-MX" sz="3100"/>
            </a:br>
            <a:r>
              <a:rPr lang="es-MX" sz="4000" b="1"/>
              <a:t>Misión</a:t>
            </a:r>
            <a:br>
              <a:rPr lang="es-MX" b="1"/>
            </a:br>
            <a:r>
              <a:rPr lang="es-MX" sz="2400"/>
              <a:t>En conjunto con las familias y la comunidad, mantendremos los más altos estándares para proveer una experiencia de aprendizaje inclusiva y justa que apoye al estudiante. 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FF480FB-0888-2EF0-4456-49E655B7E539}"/>
              </a:ext>
            </a:extLst>
          </p:cNvPr>
          <p:cNvSpPr txBox="1">
            <a:spLocks/>
          </p:cNvSpPr>
          <p:nvPr/>
        </p:nvSpPr>
        <p:spPr>
          <a:xfrm>
            <a:off x="381000" y="2343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189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54D2FEA-4218-3088-8A7B-1AD14DA89BBA}"/>
              </a:ext>
            </a:extLst>
          </p:cNvPr>
          <p:cNvSpPr txBox="1">
            <a:spLocks/>
          </p:cNvSpPr>
          <p:nvPr/>
        </p:nvSpPr>
        <p:spPr>
          <a:xfrm>
            <a:off x="3962401" y="4783456"/>
            <a:ext cx="375338" cy="302895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defTabSz="914378"/>
            <a:endParaRPr lang="en-US" sz="12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5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8941F-883C-7906-88E3-B31FE627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445463"/>
            <a:ext cx="7511143" cy="27413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>
                <a:latin typeface="Times New Roman"/>
                <a:cs typeface="Arial"/>
              </a:rPr>
              <a:t>El Distrito Escolar Independiente de El Paso, está comprometido con el desarrollo integral infantil en donde cada niño/a  puede explorar sus propias fortalezas e intereses que los hacen únicos a partir del nivel primaria.</a:t>
            </a:r>
            <a:endParaRPr lang="es-MX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78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1CCB66-DF87-D230-6D51-BBA66382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b="5262"/>
          <a:stretch/>
        </p:blipFill>
        <p:spPr>
          <a:xfrm>
            <a:off x="-6723" y="4677156"/>
            <a:ext cx="9144000" cy="466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99DFA2-F015-6CBE-DC8C-994266A60FD6}"/>
              </a:ext>
            </a:extLst>
          </p:cNvPr>
          <p:cNvSpPr txBox="1"/>
          <p:nvPr/>
        </p:nvSpPr>
        <p:spPr>
          <a:xfrm>
            <a:off x="3606574" y="2182168"/>
            <a:ext cx="2241097" cy="453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914354" hangingPunct="0"/>
            <a:r>
              <a:rPr lang="en-US" sz="2700" spc="9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EMPOWER</a:t>
            </a:r>
            <a:r>
              <a:rPr lang="en-US" sz="2700" spc="94">
                <a:solidFill>
                  <a:srgbClr val="8A9FB2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700" spc="94">
                <a:solidFill>
                  <a:srgbClr val="EACE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|</a:t>
            </a:r>
            <a:endParaRPr lang="en-US" sz="2700" i="1" spc="94">
              <a:solidFill>
                <a:srgbClr val="EACE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53493-BE2D-B0CB-11E5-74EE899D3408}"/>
              </a:ext>
            </a:extLst>
          </p:cNvPr>
          <p:cNvSpPr txBox="1"/>
          <p:nvPr/>
        </p:nvSpPr>
        <p:spPr>
          <a:xfrm>
            <a:off x="1818596" y="2182168"/>
            <a:ext cx="1836964" cy="453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914354" hangingPunct="0"/>
            <a:r>
              <a:rPr lang="en-US" sz="2700" spc="9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INSPIRE</a:t>
            </a:r>
            <a:r>
              <a:rPr lang="en-US" sz="2700" spc="94">
                <a:solidFill>
                  <a:srgbClr val="8A9FB2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700" spc="94">
                <a:solidFill>
                  <a:srgbClr val="EACE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|</a:t>
            </a:r>
            <a:endParaRPr lang="en-US" sz="2700" i="1" spc="94">
              <a:solidFill>
                <a:srgbClr val="EACE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CDDA7-061A-13EF-43A3-7311722211EC}"/>
              </a:ext>
            </a:extLst>
          </p:cNvPr>
          <p:cNvSpPr txBox="1"/>
          <p:nvPr/>
        </p:nvSpPr>
        <p:spPr>
          <a:xfrm>
            <a:off x="5847671" y="2182168"/>
            <a:ext cx="1396093" cy="453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914354" hangingPunct="0"/>
            <a:r>
              <a:rPr lang="en-US" sz="2700" spc="94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THRIVE</a:t>
            </a:r>
            <a:endParaRPr lang="en-US" sz="2700" i="1" spc="94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A0275-8155-8CFD-761C-1850E979B667}"/>
              </a:ext>
            </a:extLst>
          </p:cNvPr>
          <p:cNvSpPr txBox="1"/>
          <p:nvPr/>
        </p:nvSpPr>
        <p:spPr>
          <a:xfrm>
            <a:off x="0" y="1537232"/>
            <a:ext cx="9144000" cy="557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54" hangingPunct="0"/>
            <a:r>
              <a:rPr lang="en-US" sz="3375" spc="29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it starts </a:t>
            </a:r>
            <a:r>
              <a:rPr lang="en-US" sz="3375" b="1" spc="296">
                <a:solidFill>
                  <a:srgbClr val="EACE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with us</a:t>
            </a:r>
            <a:endParaRPr lang="en-US" sz="3375" i="1" spc="296">
              <a:solidFill>
                <a:srgbClr val="EACE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668DD09-2089-E5CE-1B03-CC4EAE562F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065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4198C-8C1F-88C2-4C85-AE6A8E7C7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08"/>
          <a:stretch/>
        </p:blipFill>
        <p:spPr>
          <a:xfrm>
            <a:off x="284921" y="151986"/>
            <a:ext cx="8408697" cy="408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3B801-43E6-C302-5589-24A977B45F7F}"/>
              </a:ext>
            </a:extLst>
          </p:cNvPr>
          <p:cNvSpPr txBox="1"/>
          <p:nvPr/>
        </p:nvSpPr>
        <p:spPr>
          <a:xfrm>
            <a:off x="705970" y="515470"/>
            <a:ext cx="4191000" cy="5154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5ADDC-43DC-C995-4809-A05FF7E551BB}"/>
              </a:ext>
            </a:extLst>
          </p:cNvPr>
          <p:cNvSpPr txBox="1"/>
          <p:nvPr/>
        </p:nvSpPr>
        <p:spPr>
          <a:xfrm>
            <a:off x="427468" y="386316"/>
            <a:ext cx="8551433" cy="592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54" hangingPunct="0"/>
            <a:r>
              <a:rPr lang="es-MX" sz="3600" b="1" kern="0">
                <a:solidFill>
                  <a:schemeClr val="bg1"/>
                </a:solidFill>
                <a:latin typeface="Arial"/>
                <a:cs typeface="Arial"/>
                <a:sym typeface="Helvetica Neue"/>
              </a:rPr>
              <a:t>Cinco niveles del plan estratégico</a:t>
            </a:r>
            <a:r>
              <a:rPr lang="en-US" sz="3600" b="1" kern="0">
                <a:solidFill>
                  <a:schemeClr val="bg1"/>
                </a:solidFill>
                <a:latin typeface="Arial"/>
                <a:cs typeface="Arial"/>
                <a:sym typeface="Helvetica Neue"/>
              </a:rPr>
              <a:t>  </a:t>
            </a:r>
            <a:endParaRPr lang="en-US" sz="3600" b="1" ker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766FBF-EFFD-A196-EB9C-891D75328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81" y="1276350"/>
            <a:ext cx="4590237" cy="294785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7A2DD9-8B79-0292-8DF6-1B8BBA2695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378"/>
            <a:fld id="{86CB4B4D-7CA3-9044-876B-883B54F8677D}" type="slidenum">
              <a:rPr lang="en-US" sz="1800" kern="0">
                <a:solidFill>
                  <a:sysClr val="windowText" lastClr="000000"/>
                </a:solidFill>
              </a:rPr>
              <a:pPr defTabSz="914378"/>
              <a:t>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52503-EB89-DE08-F7B7-20FC44F8779E}"/>
              </a:ext>
            </a:extLst>
          </p:cNvPr>
          <p:cNvSpPr txBox="1"/>
          <p:nvPr/>
        </p:nvSpPr>
        <p:spPr>
          <a:xfrm>
            <a:off x="2772081" y="1434352"/>
            <a:ext cx="2799990" cy="349337"/>
          </a:xfrm>
          <a:prstGeom prst="rect">
            <a:avLst/>
          </a:prstGeom>
          <a:solidFill>
            <a:srgbClr val="20406E">
              <a:alpha val="85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Desarrollo integral del </a:t>
            </a:r>
            <a:r>
              <a:rPr lang="es-MX" sz="1600">
                <a:solidFill>
                  <a:schemeClr val="bg1"/>
                </a:solidFill>
                <a:latin typeface="Arial"/>
                <a:cs typeface="Arial"/>
              </a:rPr>
              <a:t>niño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/a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FA6E8-D2AC-0097-F127-B8CDBDBEA632}"/>
              </a:ext>
            </a:extLst>
          </p:cNvPr>
          <p:cNvSpPr txBox="1"/>
          <p:nvPr/>
        </p:nvSpPr>
        <p:spPr>
          <a:xfrm>
            <a:off x="2770390" y="1997184"/>
            <a:ext cx="2391503" cy="338554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600">
                <a:solidFill>
                  <a:schemeClr val="bg1"/>
                </a:solidFill>
                <a:latin typeface="Arial"/>
                <a:cs typeface="Arial"/>
              </a:rPr>
              <a:t>Excelencia académica</a:t>
            </a:r>
            <a:endParaRPr lang="es-MX" sz="16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2F2EE-3D9A-92FB-A88A-1E21A49C4538}"/>
              </a:ext>
            </a:extLst>
          </p:cNvPr>
          <p:cNvSpPr txBox="1"/>
          <p:nvPr/>
        </p:nvSpPr>
        <p:spPr>
          <a:xfrm>
            <a:off x="2813944" y="3162173"/>
            <a:ext cx="2470579" cy="338554"/>
          </a:xfrm>
          <a:prstGeom prst="rect">
            <a:avLst/>
          </a:prstGeom>
          <a:solidFill>
            <a:srgbClr val="F0A31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600">
                <a:solidFill>
                  <a:schemeClr val="bg1"/>
                </a:solidFill>
                <a:latin typeface="Arial"/>
                <a:cs typeface="Arial"/>
              </a:rPr>
              <a:t>Responsabilidad 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Cultural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4814E-87E9-4B50-B58B-F0DCD8FA2ED8}"/>
              </a:ext>
            </a:extLst>
          </p:cNvPr>
          <p:cNvSpPr txBox="1"/>
          <p:nvPr/>
        </p:nvSpPr>
        <p:spPr>
          <a:xfrm>
            <a:off x="2767853" y="3765176"/>
            <a:ext cx="2779903" cy="307777"/>
          </a:xfrm>
          <a:prstGeom prst="rect">
            <a:avLst/>
          </a:prstGeom>
          <a:solidFill>
            <a:srgbClr val="41C0C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400">
                <a:solidFill>
                  <a:schemeClr val="bg1"/>
                </a:solidFill>
                <a:latin typeface="Arial"/>
                <a:cs typeface="Arial"/>
              </a:rPr>
              <a:t>Diseño basado en la equidad</a:t>
            </a:r>
            <a:endParaRPr lang="es-MX" sz="1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098FD-02E7-BE27-FB2F-220EB5E96B96}"/>
              </a:ext>
            </a:extLst>
          </p:cNvPr>
          <p:cNvSpPr txBox="1"/>
          <p:nvPr/>
        </p:nvSpPr>
        <p:spPr>
          <a:xfrm>
            <a:off x="2769967" y="2576084"/>
            <a:ext cx="2801681" cy="338554"/>
          </a:xfrm>
          <a:prstGeom prst="rect">
            <a:avLst/>
          </a:prstGeom>
          <a:solidFill>
            <a:srgbClr val="E67C3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600">
                <a:solidFill>
                  <a:srgbClr val="FFFFFF"/>
                </a:solidFill>
                <a:latin typeface="Arial"/>
                <a:cs typeface="Arial"/>
              </a:rPr>
              <a:t>El Distrito de elección</a:t>
            </a:r>
            <a:endParaRPr lang="es-MX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61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C29CB411-412D-FBC4-EB1A-FED07A58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295400"/>
          </a:xfrm>
        </p:spPr>
        <p:txBody>
          <a:bodyPr>
            <a:normAutofit fontScale="90000"/>
          </a:bodyPr>
          <a:lstStyle/>
          <a:p>
            <a:br>
              <a:rPr lang="en-US" cap="none"/>
            </a:br>
            <a:r>
              <a:rPr lang="en-US" i="1">
                <a:latin typeface="Times New Roman"/>
                <a:cs typeface="Times New Roman"/>
              </a:rPr>
              <a:t>En base a la </a:t>
            </a:r>
            <a:r>
              <a:rPr lang="es-MX" i="1">
                <a:latin typeface="Times New Roman"/>
                <a:cs typeface="Times New Roman"/>
              </a:rPr>
              <a:t>sesión</a:t>
            </a:r>
            <a:r>
              <a:rPr lang="en-US" i="1">
                <a:latin typeface="Times New Roman"/>
                <a:cs typeface="Times New Roman"/>
              </a:rPr>
              <a:t> de Hopes</a:t>
            </a:r>
            <a:r>
              <a:rPr lang="en-US" i="1" cap="none">
                <a:latin typeface="Times New Roman"/>
                <a:cs typeface="Times New Roman"/>
              </a:rPr>
              <a:t> and Dreams…</a:t>
            </a:r>
            <a:br>
              <a:rPr lang="en-US" cap="none"/>
            </a:br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C19E690-BD95-EC67-983B-C1D6DC7E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9489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1200 </a:t>
            </a:r>
            <a:r>
              <a:rPr lang="es-MX">
                <a:latin typeface="Times New Roman"/>
                <a:cs typeface="Times New Roman"/>
              </a:rPr>
              <a:t>partes interesadas incluyendo estudiantes y padres fueron encuestados. </a:t>
            </a:r>
            <a:endParaRPr lang="es-MX">
              <a:cs typeface="Arial"/>
            </a:endParaRPr>
          </a:p>
          <a:p>
            <a:r>
              <a:rPr lang="en-US">
                <a:latin typeface="Times New Roman"/>
                <a:cs typeface="Times New Roman"/>
              </a:rPr>
              <a:t>8000 </a:t>
            </a:r>
            <a:r>
              <a:rPr lang="es-MX">
                <a:latin typeface="Times New Roman"/>
                <a:cs typeface="Times New Roman"/>
              </a:rPr>
              <a:t>comentarios fueron enviados </a:t>
            </a:r>
          </a:p>
          <a:p>
            <a:r>
              <a:rPr lang="es-MX">
                <a:latin typeface="Times New Roman"/>
                <a:cs typeface="Times New Roman"/>
              </a:rPr>
              <a:t>Común acuerdo en el desarrollo integral del niño</a:t>
            </a:r>
          </a:p>
        </p:txBody>
      </p:sp>
    </p:spTree>
    <p:extLst>
      <p:ext uri="{BB962C8B-B14F-4D97-AF65-F5344CB8AC3E}">
        <p14:creationId xmlns:p14="http://schemas.microsoft.com/office/powerpoint/2010/main" val="284208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C29CB411-412D-FBC4-EB1A-FED07A58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cap="none">
                <a:latin typeface="Times New Roman"/>
                <a:cs typeface="Times New Roman"/>
              </a:rPr>
              <a:t>2023-2024 </a:t>
            </a:r>
            <a:r>
              <a:rPr lang="es-MX">
                <a:latin typeface="Times New Roman"/>
                <a:cs typeface="Times New Roman"/>
              </a:rPr>
              <a:t>Horario de primaria</a:t>
            </a:r>
            <a:r>
              <a:rPr lang="en-US">
                <a:latin typeface="Times New Roman"/>
                <a:cs typeface="Times New Roman"/>
              </a:rPr>
              <a:t> </a:t>
            </a:r>
            <a:br>
              <a:rPr lang="en-US" cap="none"/>
            </a:br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C19E690-BD95-EC67-983B-C1D6DC7E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9" y="1047750"/>
            <a:ext cx="8229600" cy="29489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MX">
                <a:latin typeface="Times New Roman"/>
                <a:cs typeface="Times New Roman"/>
              </a:rPr>
              <a:t>Prioriza el tiempo de instrucción </a:t>
            </a:r>
            <a:endParaRPr lang="en-US">
              <a:latin typeface="Times New Roman"/>
              <a:cs typeface="Times New Roman"/>
            </a:endParaRPr>
          </a:p>
          <a:p>
            <a:r>
              <a:rPr lang="es-MX">
                <a:latin typeface="Times New Roman"/>
                <a:cs typeface="Times New Roman"/>
              </a:rPr>
              <a:t>Incluye un horario designado para enriquecimiento e intervención</a:t>
            </a:r>
            <a:r>
              <a:rPr lang="en-US">
                <a:latin typeface="Times New Roman"/>
                <a:cs typeface="Times New Roman"/>
              </a:rPr>
              <a:t> (What I Need—WIN- </a:t>
            </a:r>
            <a:r>
              <a:rPr lang="es-MX">
                <a:latin typeface="Times New Roman"/>
                <a:cs typeface="Times New Roman"/>
              </a:rPr>
              <a:t>lo que necesito</a:t>
            </a:r>
            <a:r>
              <a:rPr lang="en-US">
                <a:latin typeface="Times New Roman"/>
                <a:cs typeface="Times New Roman"/>
              </a:rPr>
              <a:t>)</a:t>
            </a:r>
          </a:p>
          <a:p>
            <a:r>
              <a:rPr lang="es-MX">
                <a:latin typeface="Times New Roman"/>
                <a:cs typeface="Times New Roman"/>
              </a:rPr>
              <a:t>Apoya las necesidades únicas de cada estudiante</a:t>
            </a:r>
          </a:p>
          <a:p>
            <a:r>
              <a:rPr lang="es-MX">
                <a:latin typeface="Times New Roman"/>
                <a:cs typeface="Times New Roman"/>
              </a:rPr>
              <a:t>Ofrece la oportunidad de elegir </a:t>
            </a:r>
            <a:endParaRPr lang="es-MX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2023-2024 Año de investigación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6122"/>
            <a:ext cx="8229600" cy="30956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Empezando el año escolar 23-24, implementaremos un sistema con dos horarios para:</a:t>
            </a: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Crear una experiencia educativa equilibrada </a:t>
            </a:r>
            <a:endParaRPr lang="es-MX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Ampliar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 las opciones a los estudiantes en oportunidades de aprendizaje </a:t>
            </a:r>
            <a:endParaRPr lang="es-MX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Asegurar tiempo de planificación para los maestros</a:t>
            </a:r>
            <a:endParaRPr lang="es-MX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33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 de instrucción</a:t>
            </a:r>
            <a:endParaRPr lang="es-MX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2322"/>
            <a:ext cx="8229600" cy="29146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120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 lectura en Artes del Lenguaje </a:t>
            </a:r>
            <a:endParaRPr lang="es-MX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90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Matemáticas</a:t>
            </a:r>
            <a:endParaRPr lang="es-MX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45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 Ciencias</a:t>
            </a:r>
            <a:endParaRPr lang="es-MX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45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Estudios Sociales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(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integrando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RLA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 y ES en grados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K-2)</a:t>
            </a:r>
          </a:p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45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 Educación Física/ materia de Artes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*</a:t>
            </a:r>
          </a:p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45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 W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.I.N.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intervención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,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aceleración y/o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materia de Artes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**</a:t>
            </a:r>
          </a:p>
          <a:p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40 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minutos de comida</a:t>
            </a:r>
            <a:r>
              <a:rPr lang="es-MX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/</a:t>
            </a:r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recreo</a:t>
            </a:r>
            <a:endParaRPr lang="es-MX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pPr marL="0" indent="0" algn="ctr">
              <a:buNone/>
            </a:pPr>
            <a:endParaRPr lang="es-MX" sz="2300" b="1">
              <a:cs typeface="Calibri"/>
            </a:endParaRPr>
          </a:p>
          <a:p>
            <a:pPr marL="0" indent="0" algn="ctr">
              <a:buNone/>
            </a:pPr>
            <a:r>
              <a:rPr lang="es-MX" sz="2300" b="1"/>
              <a:t>*Opción A   **Opción B</a:t>
            </a:r>
            <a:endParaRPr lang="es-MX" sz="23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7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0B926-42BF-5F4F-DFC1-D9C5EEAF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Opción 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A (K-4)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71656-4492-ABFB-AA3B-21A0834F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59" y="1432322"/>
            <a:ext cx="8757967" cy="29146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Cuatro días de Educación Física/ un día de materia de Artes (música o arte)</a:t>
            </a:r>
            <a:endParaRPr lang="es-MX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Educación Física por cinco días/ optar por no participar en la materia de Artes</a:t>
            </a:r>
            <a:endParaRPr lang="es-MX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r>
              <a:rPr lang="es-MX">
                <a:solidFill>
                  <a:srgbClr val="000000"/>
                </a:solidFill>
                <a:latin typeface="Times New Roman"/>
                <a:cs typeface="Times New Roman"/>
              </a:rPr>
              <a:t>Cinco días de WIN</a:t>
            </a:r>
            <a:endParaRPr lang="es-MX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endParaRPr lang="es-MX">
              <a:cs typeface="Calibri"/>
            </a:endParaRPr>
          </a:p>
          <a:p>
            <a:r>
              <a:rPr lang="es-MX" sz="2000">
                <a:solidFill>
                  <a:srgbClr val="000000"/>
                </a:solidFill>
                <a:latin typeface="Times New Roman"/>
                <a:cs typeface="Times New Roman"/>
              </a:rPr>
              <a:t>Esta opción aun incluye 20 minutos de recreo cada día, lo que proporciona a los estudiantes tiempo para juegos físicos no estructurados. </a:t>
            </a:r>
          </a:p>
          <a:p>
            <a:endParaRPr lang="es-MX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59109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9-17-V01-WSH_PowerPoint_16-9_TEMPLATE" id="{4757CEF5-A230-5E4A-A0F1-9E50AE0EF111}" vid="{C2E52BFA-6BD5-DC4B-A648-A28D4C4186F5}"/>
    </a:ext>
  </a:extLst>
</a:theme>
</file>

<file path=ppt/theme/theme2.xml><?xml version="1.0" encoding="utf-8"?>
<a:theme xmlns:a="http://schemas.openxmlformats.org/drawingml/2006/main" name="16-9 Dark Background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9-17-V01-WSH_PowerPoint_16-9_TEMPLATE" id="{4757CEF5-A230-5E4A-A0F1-9E50AE0EF111}" vid="{720AE32C-2DF4-1D4C-87DB-18C0BEAB6BEF}"/>
    </a:ext>
  </a:extLst>
</a:theme>
</file>

<file path=ppt/theme/theme3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9-17-V01-WSH_PowerPoint_16-9_TEMPLATE" id="{4757CEF5-A230-5E4A-A0F1-9E50AE0EF111}" vid="{7C296199-6992-F742-8C97-C36B780350F3}"/>
    </a:ext>
  </a:extLst>
</a:theme>
</file>

<file path=ppt/theme/theme4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9-17-V01-WSH_PowerPoint_16-9_TEMPLATE" id="{4757CEF5-A230-5E4A-A0F1-9E50AE0EF111}" vid="{66CAC118-ACD9-C142-86B5-3FADCF8BF21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Moody-College</Template>
  <TotalTime>1</TotalTime>
  <Words>934</Words>
  <Application>Microsoft Macintosh PowerPoint</Application>
  <PresentationFormat>On-screen Show (16:9)</PresentationFormat>
  <Paragraphs>111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Helvetica Neue Medium</vt:lpstr>
      <vt:lpstr>Times New Roman</vt:lpstr>
      <vt:lpstr>16-9 Cover</vt:lpstr>
      <vt:lpstr>16-9 Dark Background</vt:lpstr>
      <vt:lpstr>16-9 Light Background</vt:lpstr>
      <vt:lpstr>16-9 White Backgroud</vt:lpstr>
      <vt:lpstr>PowerPoint Presentation</vt:lpstr>
      <vt:lpstr>Visión  Inspirar y empoderar a los estudiantes para prosperar.  Misión En conjunto con las familias y la comunidad, mantendremos los más altos estándares para proveer una experiencia de aprendizaje inclusiva y justa que apoye al estudiante. </vt:lpstr>
      <vt:lpstr>PowerPoint Presentation</vt:lpstr>
      <vt:lpstr>PowerPoint Presentation</vt:lpstr>
      <vt:lpstr> En base a la sesión de Hopes and Dreams… </vt:lpstr>
      <vt:lpstr>2023-2024 Horario de primaria  </vt:lpstr>
      <vt:lpstr>2023-2024 Año de investigación</vt:lpstr>
      <vt:lpstr>Minutos de instrucción</vt:lpstr>
      <vt:lpstr>Opción A (K-4)</vt:lpstr>
      <vt:lpstr>PowerPoint Presentation</vt:lpstr>
      <vt:lpstr>Opción A (5to Grado)</vt:lpstr>
      <vt:lpstr>PowerPoint Presentation</vt:lpstr>
      <vt:lpstr>Opción B (K-4)</vt:lpstr>
      <vt:lpstr>PowerPoint Presentation</vt:lpstr>
      <vt:lpstr>Opción B (5to Grado)</vt:lpstr>
      <vt:lpstr>PowerPoint Presentation</vt:lpstr>
      <vt:lpstr>Las dos opciones</vt:lpstr>
      <vt:lpstr>2023-2024 Año de investigación</vt:lpstr>
      <vt:lpstr>2023-2024 Año de investigación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Laura Garcia</cp:lastModifiedBy>
  <cp:revision>3</cp:revision>
  <cp:lastPrinted>2011-01-24T02:49:42Z</cp:lastPrinted>
  <dcterms:created xsi:type="dcterms:W3CDTF">2017-11-29T15:43:31Z</dcterms:created>
  <dcterms:modified xsi:type="dcterms:W3CDTF">2023-08-02T17:34:52Z</dcterms:modified>
  <cp:category/>
</cp:coreProperties>
</file>