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567177" y="623061"/>
            <a:ext cx="4314825" cy="14439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3999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2016251"/>
            <a:ext cx="9144000" cy="40797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6096005"/>
            <a:ext cx="9143999" cy="76199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6100571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609600" y="50292"/>
            <a:ext cx="7620000" cy="605789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3999" cy="685799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2016251"/>
            <a:ext cx="9144000" cy="407974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6096005"/>
            <a:ext cx="9143999" cy="76199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6100571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15060" y="765175"/>
            <a:ext cx="6913879" cy="10680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07340" y="1923288"/>
            <a:ext cx="8477885" cy="34785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96489" y="3530346"/>
            <a:ext cx="5619750" cy="0"/>
          </a:xfrm>
          <a:custGeom>
            <a:avLst/>
            <a:gdLst/>
            <a:ahLst/>
            <a:cxnLst/>
            <a:rect l="l" t="t" r="r" b="b"/>
            <a:pathLst>
              <a:path w="5619750">
                <a:moveTo>
                  <a:pt x="0" y="0"/>
                </a:moveTo>
                <a:lnTo>
                  <a:pt x="5619750" y="0"/>
                </a:lnTo>
              </a:path>
            </a:pathLst>
          </a:custGeom>
          <a:ln w="32004">
            <a:solidFill>
              <a:srgbClr val="B71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1516380" marR="5080" indent="-1504315">
              <a:lnSpc>
                <a:spcPts val="5290"/>
              </a:lnSpc>
              <a:spcBef>
                <a:spcPts val="760"/>
              </a:spcBef>
            </a:pPr>
            <a:r>
              <a:rPr spc="-195" dirty="0"/>
              <a:t>ANTI </a:t>
            </a:r>
            <a:r>
              <a:rPr spc="-265" dirty="0"/>
              <a:t>BULLYING  </a:t>
            </a:r>
            <a:r>
              <a:rPr spc="-95" dirty="0"/>
              <a:t>AND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486280" y="1967611"/>
            <a:ext cx="6474460" cy="772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900" spc="-355" dirty="0">
                <a:latin typeface="Arial"/>
                <a:cs typeface="Arial"/>
              </a:rPr>
              <a:t>CONFLICT</a:t>
            </a:r>
            <a:r>
              <a:rPr sz="4900" spc="-195" dirty="0">
                <a:latin typeface="Arial"/>
                <a:cs typeface="Arial"/>
              </a:rPr>
              <a:t> </a:t>
            </a:r>
            <a:r>
              <a:rPr sz="4900" spc="-405" dirty="0">
                <a:latin typeface="Arial"/>
                <a:cs typeface="Arial"/>
              </a:rPr>
              <a:t>RESOLUTION</a:t>
            </a:r>
            <a:endParaRPr sz="4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43989" y="1849373"/>
            <a:ext cx="6572250" cy="0"/>
          </a:xfrm>
          <a:custGeom>
            <a:avLst/>
            <a:gdLst/>
            <a:ahLst/>
            <a:cxnLst/>
            <a:rect l="l" t="t" r="r" b="b"/>
            <a:pathLst>
              <a:path w="6572250">
                <a:moveTo>
                  <a:pt x="0" y="0"/>
                </a:moveTo>
                <a:lnTo>
                  <a:pt x="6572250" y="0"/>
                </a:lnTo>
              </a:path>
            </a:pathLst>
          </a:custGeom>
          <a:ln w="32004">
            <a:solidFill>
              <a:srgbClr val="B71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21967" y="772795"/>
            <a:ext cx="1729739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155" dirty="0"/>
              <a:t>TEXTING</a:t>
            </a:r>
            <a:endParaRPr sz="3200"/>
          </a:p>
        </p:txBody>
      </p:sp>
      <p:sp>
        <p:nvSpPr>
          <p:cNvPr id="4" name="object 4"/>
          <p:cNvSpPr txBox="1"/>
          <p:nvPr/>
        </p:nvSpPr>
        <p:spPr>
          <a:xfrm>
            <a:off x="1521967" y="1874646"/>
            <a:ext cx="6192520" cy="2854325"/>
          </a:xfrm>
          <a:prstGeom prst="rect">
            <a:avLst/>
          </a:prstGeom>
        </p:spPr>
        <p:txBody>
          <a:bodyPr vert="horz" wrap="square" lIns="0" tIns="21209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670"/>
              </a:spcBef>
              <a:buClr>
                <a:srgbClr val="B71E42"/>
              </a:buClr>
              <a:buChar char="•"/>
              <a:tabLst>
                <a:tab pos="241300" algn="l"/>
              </a:tabLst>
            </a:pPr>
            <a:r>
              <a:rPr sz="2400" spc="-55" dirty="0">
                <a:latin typeface="Arial"/>
                <a:cs typeface="Arial"/>
              </a:rPr>
              <a:t>Any </a:t>
            </a:r>
            <a:r>
              <a:rPr sz="2400" spc="-35" dirty="0">
                <a:latin typeface="Arial"/>
                <a:cs typeface="Arial"/>
              </a:rPr>
              <a:t>bullying </a:t>
            </a:r>
            <a:r>
              <a:rPr sz="2400" dirty="0">
                <a:latin typeface="Arial"/>
                <a:cs typeface="Arial"/>
              </a:rPr>
              <a:t>via</a:t>
            </a:r>
            <a:r>
              <a:rPr sz="2400" spc="-180" dirty="0">
                <a:latin typeface="Arial"/>
                <a:cs typeface="Arial"/>
              </a:rPr>
              <a:t> </a:t>
            </a:r>
            <a:r>
              <a:rPr sz="2400" spc="-35" dirty="0">
                <a:latin typeface="Arial"/>
                <a:cs typeface="Arial"/>
              </a:rPr>
              <a:t>texting</a:t>
            </a:r>
            <a:endParaRPr sz="24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575"/>
              </a:spcBef>
              <a:buClr>
                <a:srgbClr val="B71E42"/>
              </a:buClr>
              <a:buChar char="•"/>
              <a:tabLst>
                <a:tab pos="241300" algn="l"/>
              </a:tabLst>
            </a:pPr>
            <a:r>
              <a:rPr sz="2400" spc="-155" dirty="0">
                <a:latin typeface="Arial"/>
                <a:cs typeface="Arial"/>
              </a:rPr>
              <a:t>We </a:t>
            </a:r>
            <a:r>
              <a:rPr sz="2400" dirty="0">
                <a:latin typeface="Arial"/>
                <a:cs typeface="Arial"/>
              </a:rPr>
              <a:t>will </a:t>
            </a:r>
            <a:r>
              <a:rPr sz="2400" spc="15" dirty="0">
                <a:latin typeface="Arial"/>
                <a:cs typeface="Arial"/>
              </a:rPr>
              <a:t>take </a:t>
            </a:r>
            <a:r>
              <a:rPr sz="2400" spc="-100" dirty="0">
                <a:latin typeface="Arial"/>
                <a:cs typeface="Arial"/>
              </a:rPr>
              <a:t>copy </a:t>
            </a:r>
            <a:r>
              <a:rPr sz="2400" spc="-40" dirty="0">
                <a:latin typeface="Arial"/>
                <a:cs typeface="Arial"/>
              </a:rPr>
              <a:t>of </a:t>
            </a:r>
            <a:r>
              <a:rPr sz="2400" spc="5" dirty="0">
                <a:latin typeface="Arial"/>
                <a:cs typeface="Arial"/>
              </a:rPr>
              <a:t>written</a:t>
            </a:r>
            <a:r>
              <a:rPr sz="2400" spc="-165" dirty="0">
                <a:latin typeface="Arial"/>
                <a:cs typeface="Arial"/>
              </a:rPr>
              <a:t> </a:t>
            </a:r>
            <a:r>
              <a:rPr sz="2400" spc="-15" dirty="0">
                <a:latin typeface="Arial"/>
                <a:cs typeface="Arial"/>
              </a:rPr>
              <a:t>text</a:t>
            </a:r>
            <a:endParaRPr sz="24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580"/>
              </a:spcBef>
              <a:buClr>
                <a:srgbClr val="B71E42"/>
              </a:buClr>
              <a:buChar char="•"/>
              <a:tabLst>
                <a:tab pos="241300" algn="l"/>
              </a:tabLst>
            </a:pPr>
            <a:r>
              <a:rPr sz="2400" spc="-40" dirty="0">
                <a:latin typeface="Arial"/>
                <a:cs typeface="Arial"/>
              </a:rPr>
              <a:t>Will </a:t>
            </a:r>
            <a:r>
              <a:rPr sz="2400" spc="-55" dirty="0">
                <a:latin typeface="Arial"/>
                <a:cs typeface="Arial"/>
              </a:rPr>
              <a:t>determine </a:t>
            </a:r>
            <a:r>
              <a:rPr sz="2400" spc="15" dirty="0">
                <a:latin typeface="Arial"/>
                <a:cs typeface="Arial"/>
              </a:rPr>
              <a:t>if </a:t>
            </a:r>
            <a:r>
              <a:rPr sz="2400" spc="-75" dirty="0">
                <a:latin typeface="Arial"/>
                <a:cs typeface="Arial"/>
              </a:rPr>
              <a:t>being </a:t>
            </a:r>
            <a:r>
              <a:rPr sz="2400" spc="-95" dirty="0">
                <a:latin typeface="Arial"/>
                <a:cs typeface="Arial"/>
              </a:rPr>
              <a:t>done </a:t>
            </a:r>
            <a:r>
              <a:rPr sz="2400" spc="-35" dirty="0">
                <a:latin typeface="Arial"/>
                <a:cs typeface="Arial"/>
              </a:rPr>
              <a:t>during </a:t>
            </a:r>
            <a:r>
              <a:rPr sz="2400" spc="-175" dirty="0">
                <a:latin typeface="Arial"/>
                <a:cs typeface="Arial"/>
              </a:rPr>
              <a:t>school</a:t>
            </a:r>
            <a:r>
              <a:rPr sz="2400" spc="-229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time</a:t>
            </a:r>
            <a:endParaRPr sz="24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575"/>
              </a:spcBef>
              <a:buClr>
                <a:srgbClr val="B71E42"/>
              </a:buClr>
              <a:buChar char="•"/>
              <a:tabLst>
                <a:tab pos="241300" algn="l"/>
              </a:tabLst>
            </a:pPr>
            <a:r>
              <a:rPr sz="2400" spc="-85" dirty="0">
                <a:latin typeface="Arial"/>
                <a:cs typeface="Arial"/>
              </a:rPr>
              <a:t>Referral </a:t>
            </a:r>
            <a:r>
              <a:rPr sz="2400" spc="20" dirty="0">
                <a:latin typeface="Arial"/>
                <a:cs typeface="Arial"/>
              </a:rPr>
              <a:t>to </a:t>
            </a:r>
            <a:r>
              <a:rPr sz="2400" spc="-70" dirty="0">
                <a:latin typeface="Arial"/>
                <a:cs typeface="Arial"/>
              </a:rPr>
              <a:t>Officer</a:t>
            </a:r>
            <a:r>
              <a:rPr sz="2400" spc="-170" dirty="0">
                <a:latin typeface="Arial"/>
                <a:cs typeface="Arial"/>
              </a:rPr>
              <a:t> </a:t>
            </a:r>
            <a:r>
              <a:rPr sz="2400" spc="-100" dirty="0">
                <a:latin typeface="Arial"/>
                <a:cs typeface="Arial"/>
              </a:rPr>
              <a:t>Mena</a:t>
            </a:r>
            <a:endParaRPr sz="24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575"/>
              </a:spcBef>
              <a:buClr>
                <a:srgbClr val="B71E42"/>
              </a:buClr>
              <a:buChar char="•"/>
              <a:tabLst>
                <a:tab pos="241300" algn="l"/>
              </a:tabLst>
            </a:pPr>
            <a:r>
              <a:rPr sz="2400" spc="-175" dirty="0">
                <a:latin typeface="Arial"/>
                <a:cs typeface="Arial"/>
              </a:rPr>
              <a:t>To </a:t>
            </a:r>
            <a:r>
              <a:rPr sz="2400" spc="-80" dirty="0">
                <a:latin typeface="Arial"/>
                <a:cs typeface="Arial"/>
              </a:rPr>
              <a:t>include </a:t>
            </a:r>
            <a:r>
              <a:rPr sz="2400" spc="-75" dirty="0">
                <a:latin typeface="Arial"/>
                <a:cs typeface="Arial"/>
              </a:rPr>
              <a:t>“sexting” </a:t>
            </a:r>
            <a:r>
              <a:rPr sz="2400" spc="-40" dirty="0">
                <a:latin typeface="Arial"/>
                <a:cs typeface="Arial"/>
              </a:rPr>
              <a:t>of </a:t>
            </a:r>
            <a:r>
              <a:rPr sz="2400" spc="-50" dirty="0">
                <a:latin typeface="Arial"/>
                <a:cs typeface="Arial"/>
              </a:rPr>
              <a:t>any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type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324600" y="304800"/>
            <a:ext cx="1981200" cy="17571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43989" y="1849373"/>
            <a:ext cx="6572250" cy="0"/>
          </a:xfrm>
          <a:custGeom>
            <a:avLst/>
            <a:gdLst/>
            <a:ahLst/>
            <a:cxnLst/>
            <a:rect l="l" t="t" r="r" b="b"/>
            <a:pathLst>
              <a:path w="6572250">
                <a:moveTo>
                  <a:pt x="0" y="0"/>
                </a:moveTo>
                <a:lnTo>
                  <a:pt x="6572250" y="0"/>
                </a:lnTo>
              </a:path>
            </a:pathLst>
          </a:custGeom>
          <a:ln w="32004">
            <a:solidFill>
              <a:srgbClr val="B71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21967" y="772795"/>
            <a:ext cx="213931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135" dirty="0"/>
              <a:t>PROTOCOL</a:t>
            </a:r>
            <a:endParaRPr sz="3200"/>
          </a:p>
        </p:txBody>
      </p:sp>
      <p:sp>
        <p:nvSpPr>
          <p:cNvPr id="4" name="object 4"/>
          <p:cNvSpPr txBox="1"/>
          <p:nvPr/>
        </p:nvSpPr>
        <p:spPr>
          <a:xfrm>
            <a:off x="535940" y="1956673"/>
            <a:ext cx="7827009" cy="3947795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420"/>
              </a:spcBef>
              <a:buClr>
                <a:srgbClr val="B71E42"/>
              </a:buClr>
              <a:buChar char="•"/>
              <a:tabLst>
                <a:tab pos="241300" algn="l"/>
              </a:tabLst>
            </a:pPr>
            <a:r>
              <a:rPr sz="2800" spc="-220" dirty="0">
                <a:latin typeface="Arial"/>
                <a:cs typeface="Arial"/>
              </a:rPr>
              <a:t>TELL THE </a:t>
            </a:r>
            <a:r>
              <a:rPr sz="2800" spc="-160" dirty="0">
                <a:latin typeface="Arial"/>
                <a:cs typeface="Arial"/>
              </a:rPr>
              <a:t>BULLY </a:t>
            </a:r>
            <a:r>
              <a:rPr sz="2800" spc="-220" dirty="0">
                <a:latin typeface="Arial"/>
                <a:cs typeface="Arial"/>
              </a:rPr>
              <a:t>TO</a:t>
            </a:r>
            <a:r>
              <a:rPr sz="2800" spc="310" dirty="0">
                <a:latin typeface="Arial"/>
                <a:cs typeface="Arial"/>
              </a:rPr>
              <a:t> </a:t>
            </a:r>
            <a:r>
              <a:rPr sz="2800" spc="-250" dirty="0">
                <a:solidFill>
                  <a:srgbClr val="FF0000"/>
                </a:solidFill>
                <a:latin typeface="Arial"/>
                <a:cs typeface="Arial"/>
              </a:rPr>
              <a:t>STOP</a:t>
            </a:r>
            <a:r>
              <a:rPr sz="2800" spc="-250" dirty="0">
                <a:latin typeface="Arial"/>
                <a:cs typeface="Arial"/>
              </a:rPr>
              <a:t>!</a:t>
            </a:r>
            <a:endParaRPr sz="2800">
              <a:latin typeface="Arial"/>
              <a:cs typeface="Arial"/>
            </a:endParaRPr>
          </a:p>
          <a:p>
            <a:pPr marL="241300" marR="11430" indent="-228600">
              <a:lnSpc>
                <a:spcPts val="2690"/>
              </a:lnSpc>
              <a:spcBef>
                <a:spcPts val="975"/>
              </a:spcBef>
              <a:buClr>
                <a:srgbClr val="B71E42"/>
              </a:buClr>
              <a:buChar char="•"/>
              <a:tabLst>
                <a:tab pos="241300" algn="l"/>
              </a:tabLst>
            </a:pPr>
            <a:r>
              <a:rPr sz="2800" spc="-170" dirty="0">
                <a:latin typeface="Arial"/>
                <a:cs typeface="Arial"/>
              </a:rPr>
              <a:t>IF </a:t>
            </a:r>
            <a:r>
              <a:rPr sz="2800" spc="-150" dirty="0">
                <a:latin typeface="Arial"/>
                <a:cs typeface="Arial"/>
              </a:rPr>
              <a:t>THAT </a:t>
            </a:r>
            <a:r>
              <a:rPr sz="2800" spc="-254" dirty="0">
                <a:latin typeface="Arial"/>
                <a:cs typeface="Arial"/>
              </a:rPr>
              <a:t>STUDENT </a:t>
            </a:r>
            <a:r>
              <a:rPr sz="2800" u="heavy" spc="-229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CONTINUES</a:t>
            </a:r>
            <a:r>
              <a:rPr sz="2800" spc="-229" dirty="0">
                <a:latin typeface="Arial"/>
                <a:cs typeface="Arial"/>
              </a:rPr>
              <a:t> </a:t>
            </a:r>
            <a:r>
              <a:rPr sz="2800" spc="-215" dirty="0">
                <a:latin typeface="Arial"/>
                <a:cs typeface="Arial"/>
              </a:rPr>
              <a:t>TO </a:t>
            </a:r>
            <a:r>
              <a:rPr sz="2800" spc="-165" dirty="0">
                <a:latin typeface="Arial"/>
                <a:cs typeface="Arial"/>
              </a:rPr>
              <a:t>BULLY, </a:t>
            </a:r>
            <a:r>
              <a:rPr sz="2800" spc="-220" dirty="0">
                <a:latin typeface="Arial"/>
                <a:cs typeface="Arial"/>
              </a:rPr>
              <a:t>TELL </a:t>
            </a:r>
            <a:r>
              <a:rPr sz="2800" spc="-25" dirty="0">
                <a:latin typeface="Arial"/>
                <a:cs typeface="Arial"/>
              </a:rPr>
              <a:t>A </a:t>
            </a:r>
            <a:r>
              <a:rPr sz="2800" spc="-2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800" spc="-195" dirty="0">
                <a:solidFill>
                  <a:srgbClr val="00AF50"/>
                </a:solidFill>
                <a:latin typeface="Arial"/>
                <a:cs typeface="Arial"/>
              </a:rPr>
              <a:t>TEACHER/ADULT</a:t>
            </a:r>
            <a:endParaRPr sz="2800">
              <a:latin typeface="Arial"/>
              <a:cs typeface="Arial"/>
            </a:endParaRPr>
          </a:p>
          <a:p>
            <a:pPr marL="241300" marR="5080" indent="-228600">
              <a:lnSpc>
                <a:spcPct val="80000"/>
              </a:lnSpc>
              <a:spcBef>
                <a:spcPts val="1030"/>
              </a:spcBef>
              <a:buClr>
                <a:srgbClr val="B71E42"/>
              </a:buClr>
              <a:buChar char="•"/>
              <a:tabLst>
                <a:tab pos="241300" algn="l"/>
              </a:tabLst>
            </a:pPr>
            <a:r>
              <a:rPr sz="2800" spc="-170" dirty="0">
                <a:latin typeface="Arial"/>
                <a:cs typeface="Arial"/>
              </a:rPr>
              <a:t>IF </a:t>
            </a:r>
            <a:r>
              <a:rPr sz="2800" spc="-225" dirty="0">
                <a:latin typeface="Arial"/>
                <a:cs typeface="Arial"/>
              </a:rPr>
              <a:t>THE </a:t>
            </a:r>
            <a:r>
              <a:rPr sz="2800" spc="-160" dirty="0">
                <a:latin typeface="Arial"/>
                <a:cs typeface="Arial"/>
              </a:rPr>
              <a:t>BULLY </a:t>
            </a:r>
            <a:r>
              <a:rPr sz="2800" spc="-170" dirty="0">
                <a:latin typeface="Arial"/>
                <a:cs typeface="Arial"/>
              </a:rPr>
              <a:t>BEHAVIOR </a:t>
            </a:r>
            <a:r>
              <a:rPr sz="2800" spc="-229" dirty="0">
                <a:latin typeface="Arial"/>
                <a:cs typeface="Arial"/>
              </a:rPr>
              <a:t>CONTINUES </a:t>
            </a:r>
            <a:r>
              <a:rPr sz="2800" spc="-254" dirty="0">
                <a:latin typeface="Arial"/>
                <a:cs typeface="Arial"/>
              </a:rPr>
              <a:t>AFTER  </a:t>
            </a:r>
            <a:r>
              <a:rPr sz="2800" spc="-195" dirty="0">
                <a:latin typeface="Arial"/>
                <a:cs typeface="Arial"/>
              </a:rPr>
              <a:t>TEACHER/ADULT </a:t>
            </a:r>
            <a:r>
              <a:rPr sz="2800" spc="-254" dirty="0">
                <a:latin typeface="Arial"/>
                <a:cs typeface="Arial"/>
              </a:rPr>
              <a:t>INTERVENES, </a:t>
            </a:r>
            <a:r>
              <a:rPr sz="2800" spc="-225" dirty="0">
                <a:solidFill>
                  <a:srgbClr val="9521E7"/>
                </a:solidFill>
                <a:latin typeface="Arial"/>
                <a:cs typeface="Arial"/>
              </a:rPr>
              <a:t>GO </a:t>
            </a:r>
            <a:r>
              <a:rPr sz="2800" spc="-220" dirty="0">
                <a:solidFill>
                  <a:srgbClr val="9521E7"/>
                </a:solidFill>
                <a:latin typeface="Arial"/>
                <a:cs typeface="Arial"/>
              </a:rPr>
              <a:t>TO </a:t>
            </a:r>
            <a:r>
              <a:rPr sz="2800" spc="-245" dirty="0">
                <a:solidFill>
                  <a:srgbClr val="9521E7"/>
                </a:solidFill>
                <a:latin typeface="Arial"/>
                <a:cs typeface="Arial"/>
              </a:rPr>
              <a:t>OFFICE </a:t>
            </a:r>
            <a:r>
              <a:rPr sz="2800" spc="-245" dirty="0">
                <a:latin typeface="Arial"/>
                <a:cs typeface="Arial"/>
              </a:rPr>
              <a:t> </a:t>
            </a:r>
            <a:r>
              <a:rPr sz="2800" spc="-60" dirty="0">
                <a:latin typeface="Arial"/>
                <a:cs typeface="Arial"/>
              </a:rPr>
              <a:t>AND </a:t>
            </a:r>
            <a:r>
              <a:rPr sz="2800" spc="-150" dirty="0">
                <a:latin typeface="Arial"/>
                <a:cs typeface="Arial"/>
              </a:rPr>
              <a:t>FILL </a:t>
            </a:r>
            <a:r>
              <a:rPr sz="2800" spc="-204" dirty="0">
                <a:latin typeface="Arial"/>
                <a:cs typeface="Arial"/>
              </a:rPr>
              <a:t>OUT </a:t>
            </a:r>
            <a:r>
              <a:rPr sz="2800" spc="-25" dirty="0">
                <a:latin typeface="Arial"/>
                <a:cs typeface="Arial"/>
              </a:rPr>
              <a:t>A </a:t>
            </a:r>
            <a:r>
              <a:rPr sz="2800" spc="-260" dirty="0">
                <a:latin typeface="Arial"/>
                <a:cs typeface="Arial"/>
              </a:rPr>
              <a:t>STUDENT </a:t>
            </a:r>
            <a:r>
              <a:rPr sz="2800" spc="-254" dirty="0">
                <a:latin typeface="Arial"/>
                <a:cs typeface="Arial"/>
              </a:rPr>
              <a:t>STATEMENT </a:t>
            </a:r>
            <a:r>
              <a:rPr sz="2800" spc="-60" dirty="0">
                <a:latin typeface="Arial"/>
                <a:cs typeface="Arial"/>
              </a:rPr>
              <a:t>AND </a:t>
            </a:r>
            <a:r>
              <a:rPr sz="2800" spc="-270" dirty="0">
                <a:latin typeface="Arial"/>
                <a:cs typeface="Arial"/>
              </a:rPr>
              <a:t>ASK  </a:t>
            </a:r>
            <a:r>
              <a:rPr sz="2800" spc="-220" dirty="0">
                <a:latin typeface="Arial"/>
                <a:cs typeface="Arial"/>
              </a:rPr>
              <a:t>TO </a:t>
            </a:r>
            <a:r>
              <a:rPr sz="2800" spc="-260" dirty="0">
                <a:latin typeface="Arial"/>
                <a:cs typeface="Arial"/>
              </a:rPr>
              <a:t>SPEAK </a:t>
            </a:r>
            <a:r>
              <a:rPr sz="2800" spc="-145" dirty="0">
                <a:latin typeface="Arial"/>
                <a:cs typeface="Arial"/>
              </a:rPr>
              <a:t>WITH </a:t>
            </a:r>
            <a:r>
              <a:rPr sz="2800" spc="-229" dirty="0">
                <a:latin typeface="Arial"/>
                <a:cs typeface="Arial"/>
              </a:rPr>
              <a:t>YOUR</a:t>
            </a:r>
            <a:r>
              <a:rPr sz="2800" spc="-175" dirty="0">
                <a:latin typeface="Arial"/>
                <a:cs typeface="Arial"/>
              </a:rPr>
              <a:t> </a:t>
            </a:r>
            <a:r>
              <a:rPr sz="2800" spc="-260" dirty="0">
                <a:latin typeface="Arial"/>
                <a:cs typeface="Arial"/>
              </a:rPr>
              <a:t>COUNSELOR</a:t>
            </a:r>
            <a:endParaRPr sz="2800">
              <a:latin typeface="Arial"/>
              <a:cs typeface="Arial"/>
            </a:endParaRPr>
          </a:p>
          <a:p>
            <a:pPr marL="241300" marR="30480" indent="-228600">
              <a:lnSpc>
                <a:spcPct val="80000"/>
              </a:lnSpc>
              <a:spcBef>
                <a:spcPts val="994"/>
              </a:spcBef>
              <a:buClr>
                <a:srgbClr val="B71E42"/>
              </a:buClr>
              <a:buChar char="•"/>
              <a:tabLst>
                <a:tab pos="241300" algn="l"/>
              </a:tabLst>
            </a:pPr>
            <a:r>
              <a:rPr sz="2800" spc="-190" dirty="0">
                <a:latin typeface="Arial"/>
                <a:cs typeface="Arial"/>
              </a:rPr>
              <a:t>A.P.’s </a:t>
            </a:r>
            <a:r>
              <a:rPr sz="2800" spc="-130" dirty="0">
                <a:latin typeface="Arial"/>
                <a:cs typeface="Arial"/>
              </a:rPr>
              <a:t>WILL </a:t>
            </a:r>
            <a:r>
              <a:rPr sz="2800" spc="-310" dirty="0">
                <a:latin typeface="Arial"/>
                <a:cs typeface="Arial"/>
              </a:rPr>
              <a:t>GET </a:t>
            </a:r>
            <a:r>
              <a:rPr sz="2800" spc="-145" dirty="0">
                <a:latin typeface="Arial"/>
                <a:cs typeface="Arial"/>
              </a:rPr>
              <a:t>INVOLVED WITH </a:t>
            </a:r>
            <a:r>
              <a:rPr sz="2800" spc="-195" dirty="0">
                <a:solidFill>
                  <a:srgbClr val="006FC0"/>
                </a:solidFill>
                <a:latin typeface="Arial"/>
                <a:cs typeface="Arial"/>
              </a:rPr>
              <a:t>DISCIPLINARY </a:t>
            </a:r>
            <a:r>
              <a:rPr sz="2800" spc="-195" dirty="0">
                <a:latin typeface="Arial"/>
                <a:cs typeface="Arial"/>
              </a:rPr>
              <a:t> </a:t>
            </a:r>
            <a:r>
              <a:rPr sz="2800" spc="-165" dirty="0">
                <a:latin typeface="Arial"/>
                <a:cs typeface="Arial"/>
              </a:rPr>
              <a:t>ACTION </a:t>
            </a:r>
            <a:r>
              <a:rPr sz="2800" spc="-170" dirty="0">
                <a:latin typeface="Arial"/>
                <a:cs typeface="Arial"/>
              </a:rPr>
              <a:t>IF </a:t>
            </a:r>
            <a:r>
              <a:rPr sz="2800" spc="-220" dirty="0">
                <a:latin typeface="Arial"/>
                <a:cs typeface="Arial"/>
              </a:rPr>
              <a:t>THE </a:t>
            </a:r>
            <a:r>
              <a:rPr sz="2800" spc="-160" dirty="0">
                <a:latin typeface="Arial"/>
                <a:cs typeface="Arial"/>
              </a:rPr>
              <a:t>BULLY </a:t>
            </a:r>
            <a:r>
              <a:rPr sz="2800" spc="-204" dirty="0">
                <a:latin typeface="Arial"/>
                <a:cs typeface="Arial"/>
              </a:rPr>
              <a:t>HAS </a:t>
            </a:r>
            <a:r>
              <a:rPr sz="2800" spc="-150" dirty="0">
                <a:latin typeface="Arial"/>
                <a:cs typeface="Arial"/>
              </a:rPr>
              <a:t>NOT </a:t>
            </a:r>
            <a:r>
              <a:rPr sz="2800" spc="-250" dirty="0">
                <a:latin typeface="Arial"/>
                <a:cs typeface="Arial"/>
              </a:rPr>
              <a:t>STOPPED  </a:t>
            </a:r>
            <a:r>
              <a:rPr sz="2800" spc="-170" dirty="0">
                <a:latin typeface="Arial"/>
                <a:cs typeface="Arial"/>
              </a:rPr>
              <a:t>BEHAVIOR </a:t>
            </a:r>
            <a:r>
              <a:rPr sz="2800" spc="-254" dirty="0">
                <a:latin typeface="Arial"/>
                <a:cs typeface="Arial"/>
              </a:rPr>
              <a:t>AFTER </a:t>
            </a:r>
            <a:r>
              <a:rPr sz="2800" spc="-275" dirty="0">
                <a:latin typeface="Arial"/>
                <a:cs typeface="Arial"/>
              </a:rPr>
              <a:t>PROCEDURE </a:t>
            </a:r>
            <a:r>
              <a:rPr sz="2800" spc="-250" dirty="0">
                <a:latin typeface="Arial"/>
                <a:cs typeface="Arial"/>
              </a:rPr>
              <a:t>WAS</a:t>
            </a:r>
            <a:r>
              <a:rPr sz="2800" spc="-560" dirty="0">
                <a:latin typeface="Arial"/>
                <a:cs typeface="Arial"/>
              </a:rPr>
              <a:t> </a:t>
            </a:r>
            <a:r>
              <a:rPr sz="2800" spc="-180" dirty="0">
                <a:latin typeface="Arial"/>
                <a:cs typeface="Arial"/>
              </a:rPr>
              <a:t>FOLLOWED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53842" y="448182"/>
            <a:ext cx="27209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i="1" spc="-155" dirty="0">
                <a:solidFill>
                  <a:srgbClr val="0000FF"/>
                </a:solidFill>
                <a:latin typeface="Trebuchet MS"/>
                <a:cs typeface="Trebuchet MS"/>
              </a:rPr>
              <a:t>5</a:t>
            </a:r>
            <a:r>
              <a:rPr sz="4400" i="1" spc="-580" dirty="0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sz="3200" spc="-280" dirty="0">
                <a:latin typeface="Arial"/>
                <a:cs typeface="Arial"/>
              </a:rPr>
              <a:t>TECHNIQUES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0491" y="1554860"/>
            <a:ext cx="8017509" cy="4188460"/>
          </a:xfrm>
          <a:prstGeom prst="rect">
            <a:avLst/>
          </a:prstGeom>
        </p:spPr>
        <p:txBody>
          <a:bodyPr vert="horz" wrap="square" lIns="0" tIns="137795" rIns="0" bIns="0" rtlCol="0">
            <a:spAutoFit/>
          </a:bodyPr>
          <a:lstStyle/>
          <a:p>
            <a:pPr marL="3082290">
              <a:lnSpc>
                <a:spcPct val="100000"/>
              </a:lnSpc>
              <a:spcBef>
                <a:spcPts val="1085"/>
              </a:spcBef>
            </a:pPr>
            <a:r>
              <a:rPr sz="2400" spc="120" dirty="0">
                <a:latin typeface="Trebuchet MS"/>
                <a:cs typeface="Trebuchet MS"/>
              </a:rPr>
              <a:t>TECHNIQUE</a:t>
            </a:r>
            <a:r>
              <a:rPr sz="2400" spc="-70" dirty="0">
                <a:latin typeface="Trebuchet MS"/>
                <a:cs typeface="Trebuchet MS"/>
              </a:rPr>
              <a:t> </a:t>
            </a:r>
            <a:r>
              <a:rPr sz="2400" i="1" spc="-360" dirty="0">
                <a:latin typeface="Trebuchet MS"/>
                <a:cs typeface="Trebuchet MS"/>
              </a:rPr>
              <a:t>1</a:t>
            </a:r>
            <a:endParaRPr sz="2400">
              <a:latin typeface="Trebuchet MS"/>
              <a:cs typeface="Trebuchet MS"/>
            </a:endParaRPr>
          </a:p>
          <a:p>
            <a:pPr marL="12700" marR="341630">
              <a:lnSpc>
                <a:spcPct val="100000"/>
              </a:lnSpc>
              <a:spcBef>
                <a:spcPts val="980"/>
              </a:spcBef>
            </a:pPr>
            <a:r>
              <a:rPr sz="2400" spc="105" dirty="0">
                <a:solidFill>
                  <a:srgbClr val="9521E7"/>
                </a:solidFill>
                <a:latin typeface="Trebuchet MS"/>
                <a:cs typeface="Trebuchet MS"/>
              </a:rPr>
              <a:t>AVOID</a:t>
            </a:r>
            <a:r>
              <a:rPr sz="2400" spc="-295" dirty="0">
                <a:solidFill>
                  <a:srgbClr val="9521E7"/>
                </a:solidFill>
                <a:latin typeface="Trebuchet MS"/>
                <a:cs typeface="Trebuchet MS"/>
              </a:rPr>
              <a:t> </a:t>
            </a:r>
            <a:r>
              <a:rPr sz="2400" spc="185" dirty="0">
                <a:latin typeface="Trebuchet MS"/>
                <a:cs typeface="Trebuchet MS"/>
              </a:rPr>
              <a:t>A</a:t>
            </a:r>
            <a:r>
              <a:rPr sz="2400" spc="-60" dirty="0">
                <a:latin typeface="Trebuchet MS"/>
                <a:cs typeface="Trebuchet MS"/>
              </a:rPr>
              <a:t> </a:t>
            </a:r>
            <a:r>
              <a:rPr sz="2400" spc="25" dirty="0">
                <a:latin typeface="Trebuchet MS"/>
                <a:cs typeface="Trebuchet MS"/>
              </a:rPr>
              <a:t>POTENTIALLY</a:t>
            </a:r>
            <a:r>
              <a:rPr sz="2400" spc="-50" dirty="0">
                <a:latin typeface="Trebuchet MS"/>
                <a:cs typeface="Trebuchet MS"/>
              </a:rPr>
              <a:t> </a:t>
            </a:r>
            <a:r>
              <a:rPr sz="2400" spc="120" dirty="0">
                <a:latin typeface="Trebuchet MS"/>
                <a:cs typeface="Trebuchet MS"/>
              </a:rPr>
              <a:t>DANGEROUS</a:t>
            </a:r>
            <a:r>
              <a:rPr sz="2400" spc="-50" dirty="0">
                <a:latin typeface="Trebuchet MS"/>
                <a:cs typeface="Trebuchet MS"/>
              </a:rPr>
              <a:t> </a:t>
            </a:r>
            <a:r>
              <a:rPr sz="2400" spc="25" dirty="0">
                <a:latin typeface="Trebuchet MS"/>
                <a:cs typeface="Trebuchet MS"/>
              </a:rPr>
              <a:t>SITUATION.</a:t>
            </a:r>
            <a:r>
              <a:rPr sz="2400" spc="-310" dirty="0">
                <a:latin typeface="Trebuchet MS"/>
                <a:cs typeface="Trebuchet MS"/>
              </a:rPr>
              <a:t> </a:t>
            </a:r>
            <a:r>
              <a:rPr sz="2400" spc="50" dirty="0">
                <a:latin typeface="Trebuchet MS"/>
                <a:cs typeface="Trebuchet MS"/>
              </a:rPr>
              <a:t>NEVER  </a:t>
            </a:r>
            <a:r>
              <a:rPr sz="2400" spc="25" dirty="0">
                <a:latin typeface="Trebuchet MS"/>
                <a:cs typeface="Trebuchet MS"/>
              </a:rPr>
              <a:t>PUT </a:t>
            </a:r>
            <a:r>
              <a:rPr sz="2400" spc="15" dirty="0">
                <a:latin typeface="Trebuchet MS"/>
                <a:cs typeface="Trebuchet MS"/>
              </a:rPr>
              <a:t>YOURSELF </a:t>
            </a:r>
            <a:r>
              <a:rPr sz="2400" spc="135" dirty="0">
                <a:latin typeface="Trebuchet MS"/>
                <a:cs typeface="Trebuchet MS"/>
              </a:rPr>
              <a:t>IN </a:t>
            </a:r>
            <a:r>
              <a:rPr sz="2400" spc="25" dirty="0">
                <a:latin typeface="Trebuchet MS"/>
                <a:cs typeface="Trebuchet MS"/>
              </a:rPr>
              <a:t>HARM’S </a:t>
            </a:r>
            <a:r>
              <a:rPr sz="2400" spc="-105" dirty="0">
                <a:latin typeface="Trebuchet MS"/>
                <a:cs typeface="Trebuchet MS"/>
              </a:rPr>
              <a:t>WAY. </a:t>
            </a:r>
            <a:r>
              <a:rPr sz="2400" spc="-100" dirty="0">
                <a:latin typeface="Trebuchet MS"/>
                <a:cs typeface="Trebuchet MS"/>
              </a:rPr>
              <a:t>IF </a:t>
            </a:r>
            <a:r>
              <a:rPr sz="2400" spc="-30" dirty="0">
                <a:latin typeface="Trebuchet MS"/>
                <a:cs typeface="Trebuchet MS"/>
              </a:rPr>
              <a:t>NECESSARY, </a:t>
            </a:r>
            <a:r>
              <a:rPr sz="2400" dirty="0">
                <a:latin typeface="Trebuchet MS"/>
                <a:cs typeface="Trebuchet MS"/>
              </a:rPr>
              <a:t>USE </a:t>
            </a:r>
            <a:r>
              <a:rPr sz="2400" spc="185" dirty="0">
                <a:latin typeface="Trebuchet MS"/>
                <a:cs typeface="Trebuchet MS"/>
              </a:rPr>
              <a:t>A  </a:t>
            </a:r>
            <a:r>
              <a:rPr sz="2400" spc="30" dirty="0">
                <a:latin typeface="Trebuchet MS"/>
                <a:cs typeface="Trebuchet MS"/>
              </a:rPr>
              <a:t>DIFFERENT </a:t>
            </a:r>
            <a:r>
              <a:rPr sz="2400" spc="40" dirty="0">
                <a:latin typeface="Trebuchet MS"/>
                <a:cs typeface="Trebuchet MS"/>
              </a:rPr>
              <a:t>HALLWAY </a:t>
            </a:r>
            <a:r>
              <a:rPr sz="2400" spc="200" dirty="0">
                <a:latin typeface="Trebuchet MS"/>
                <a:cs typeface="Trebuchet MS"/>
              </a:rPr>
              <a:t>OR </a:t>
            </a:r>
            <a:r>
              <a:rPr sz="2400" spc="25" dirty="0">
                <a:latin typeface="Trebuchet MS"/>
                <a:cs typeface="Trebuchet MS"/>
              </a:rPr>
              <a:t>TAKE </a:t>
            </a:r>
            <a:r>
              <a:rPr sz="2400" spc="50" dirty="0">
                <a:latin typeface="Trebuchet MS"/>
                <a:cs typeface="Trebuchet MS"/>
              </a:rPr>
              <a:t>THE </a:t>
            </a:r>
            <a:r>
              <a:rPr sz="2400" spc="125" dirty="0">
                <a:latin typeface="Trebuchet MS"/>
                <a:cs typeface="Trebuchet MS"/>
              </a:rPr>
              <a:t>LONGER </a:t>
            </a:r>
            <a:r>
              <a:rPr sz="2400" spc="75" dirty="0">
                <a:latin typeface="Trebuchet MS"/>
                <a:cs typeface="Trebuchet MS"/>
              </a:rPr>
              <a:t>ROUTE  </a:t>
            </a:r>
            <a:r>
              <a:rPr sz="2400" spc="50" dirty="0">
                <a:latin typeface="Trebuchet MS"/>
                <a:cs typeface="Trebuchet MS"/>
              </a:rPr>
              <a:t>HOME.</a:t>
            </a:r>
            <a:endParaRPr sz="2400">
              <a:latin typeface="Trebuchet MS"/>
              <a:cs typeface="Trebuchet MS"/>
            </a:endParaRPr>
          </a:p>
          <a:p>
            <a:pPr marL="3063875">
              <a:lnSpc>
                <a:spcPct val="100000"/>
              </a:lnSpc>
              <a:spcBef>
                <a:spcPts val="1015"/>
              </a:spcBef>
            </a:pPr>
            <a:r>
              <a:rPr sz="2400" spc="120" dirty="0">
                <a:latin typeface="Trebuchet MS"/>
                <a:cs typeface="Trebuchet MS"/>
              </a:rPr>
              <a:t>TECHNIQUE</a:t>
            </a:r>
            <a:r>
              <a:rPr sz="2400" spc="-75" dirty="0">
                <a:latin typeface="Trebuchet MS"/>
                <a:cs typeface="Trebuchet MS"/>
              </a:rPr>
              <a:t> </a:t>
            </a:r>
            <a:r>
              <a:rPr sz="2400" i="1" spc="-85" dirty="0">
                <a:latin typeface="Trebuchet MS"/>
                <a:cs typeface="Trebuchet MS"/>
              </a:rPr>
              <a:t>2</a:t>
            </a:r>
            <a:endParaRPr sz="240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994"/>
              </a:spcBef>
              <a:tabLst>
                <a:tab pos="1810385" algn="l"/>
              </a:tabLst>
            </a:pPr>
            <a:r>
              <a:rPr sz="2400" spc="55" dirty="0">
                <a:solidFill>
                  <a:srgbClr val="006FC0"/>
                </a:solidFill>
                <a:latin typeface="Trebuchet MS"/>
                <a:cs typeface="Trebuchet MS"/>
              </a:rPr>
              <a:t>DEVELOP </a:t>
            </a:r>
            <a:r>
              <a:rPr sz="2400" spc="150" dirty="0">
                <a:solidFill>
                  <a:srgbClr val="006FC0"/>
                </a:solidFill>
                <a:latin typeface="Trebuchet MS"/>
                <a:cs typeface="Trebuchet MS"/>
              </a:rPr>
              <a:t>CONFIDENCE </a:t>
            </a:r>
            <a:r>
              <a:rPr sz="2400" spc="35" dirty="0">
                <a:latin typeface="Trebuchet MS"/>
                <a:cs typeface="Trebuchet MS"/>
              </a:rPr>
              <a:t>BY </a:t>
            </a:r>
            <a:r>
              <a:rPr sz="2400" spc="65" dirty="0">
                <a:latin typeface="Trebuchet MS"/>
                <a:cs typeface="Trebuchet MS"/>
              </a:rPr>
              <a:t>IMPROVING </a:t>
            </a:r>
            <a:r>
              <a:rPr sz="2400" spc="110" dirty="0">
                <a:latin typeface="Trebuchet MS"/>
                <a:cs typeface="Trebuchet MS"/>
              </a:rPr>
              <a:t>YOUR </a:t>
            </a:r>
            <a:r>
              <a:rPr sz="2400" spc="130" dirty="0">
                <a:latin typeface="Trebuchet MS"/>
                <a:cs typeface="Trebuchet MS"/>
              </a:rPr>
              <a:t>BODY  </a:t>
            </a:r>
            <a:r>
              <a:rPr sz="2400" spc="50" dirty="0">
                <a:latin typeface="Trebuchet MS"/>
                <a:cs typeface="Trebuchet MS"/>
              </a:rPr>
              <a:t>LANGUAGE.	</a:t>
            </a:r>
            <a:r>
              <a:rPr sz="2400" spc="180" dirty="0">
                <a:latin typeface="Trebuchet MS"/>
                <a:cs typeface="Trebuchet MS"/>
              </a:rPr>
              <a:t>LOOKING </a:t>
            </a:r>
            <a:r>
              <a:rPr sz="2400" spc="120" dirty="0">
                <a:latin typeface="Trebuchet MS"/>
                <a:cs typeface="Trebuchet MS"/>
              </a:rPr>
              <a:t>MORE </a:t>
            </a:r>
            <a:r>
              <a:rPr sz="2400" spc="155" dirty="0">
                <a:latin typeface="Trebuchet MS"/>
                <a:cs typeface="Trebuchet MS"/>
              </a:rPr>
              <a:t>CONFIDENT </a:t>
            </a:r>
            <a:r>
              <a:rPr sz="2400" spc="75" dirty="0">
                <a:latin typeface="Trebuchet MS"/>
                <a:cs typeface="Trebuchet MS"/>
              </a:rPr>
              <a:t>WILL </a:t>
            </a:r>
            <a:r>
              <a:rPr sz="2400" spc="-15" dirty="0">
                <a:latin typeface="Trebuchet MS"/>
                <a:cs typeface="Trebuchet MS"/>
              </a:rPr>
              <a:t>HELP  </a:t>
            </a:r>
            <a:r>
              <a:rPr sz="2400" spc="125" dirty="0">
                <a:latin typeface="Trebuchet MS"/>
                <a:cs typeface="Trebuchet MS"/>
              </a:rPr>
              <a:t>YOU</a:t>
            </a:r>
            <a:r>
              <a:rPr sz="2400" spc="-80" dirty="0">
                <a:latin typeface="Trebuchet MS"/>
                <a:cs typeface="Trebuchet MS"/>
              </a:rPr>
              <a:t> </a:t>
            </a:r>
            <a:r>
              <a:rPr sz="2400" spc="-90" dirty="0">
                <a:latin typeface="Trebuchet MS"/>
                <a:cs typeface="Trebuchet MS"/>
              </a:rPr>
              <a:t>FEEL</a:t>
            </a:r>
            <a:r>
              <a:rPr sz="2400" spc="-70" dirty="0">
                <a:latin typeface="Trebuchet MS"/>
                <a:cs typeface="Trebuchet MS"/>
              </a:rPr>
              <a:t> </a:t>
            </a:r>
            <a:r>
              <a:rPr sz="2400" spc="125" dirty="0">
                <a:latin typeface="Trebuchet MS"/>
                <a:cs typeface="Trebuchet MS"/>
              </a:rPr>
              <a:t>MORE</a:t>
            </a:r>
            <a:r>
              <a:rPr sz="2400" spc="-65" dirty="0">
                <a:latin typeface="Trebuchet MS"/>
                <a:cs typeface="Trebuchet MS"/>
              </a:rPr>
              <a:t> </a:t>
            </a:r>
            <a:r>
              <a:rPr sz="2400" spc="155" dirty="0">
                <a:latin typeface="Trebuchet MS"/>
                <a:cs typeface="Trebuchet MS"/>
              </a:rPr>
              <a:t>CONFIDENT</a:t>
            </a:r>
            <a:r>
              <a:rPr sz="2400" spc="-310" dirty="0">
                <a:latin typeface="Trebuchet MS"/>
                <a:cs typeface="Trebuchet MS"/>
              </a:rPr>
              <a:t> </a:t>
            </a:r>
            <a:r>
              <a:rPr sz="2400" spc="280" dirty="0">
                <a:latin typeface="Trebuchet MS"/>
                <a:cs typeface="Trebuchet MS"/>
              </a:rPr>
              <a:t>AND</a:t>
            </a:r>
            <a:r>
              <a:rPr sz="2400" spc="-65" dirty="0">
                <a:latin typeface="Trebuchet MS"/>
                <a:cs typeface="Trebuchet MS"/>
              </a:rPr>
              <a:t> </a:t>
            </a:r>
            <a:r>
              <a:rPr sz="2400" spc="-25" dirty="0">
                <a:latin typeface="Trebuchet MS"/>
                <a:cs typeface="Trebuchet MS"/>
              </a:rPr>
              <a:t>KEEP</a:t>
            </a:r>
            <a:r>
              <a:rPr sz="2400" spc="-420" dirty="0">
                <a:latin typeface="Trebuchet MS"/>
                <a:cs typeface="Trebuchet MS"/>
              </a:rPr>
              <a:t> </a:t>
            </a:r>
            <a:r>
              <a:rPr sz="2400" spc="125" dirty="0">
                <a:latin typeface="Trebuchet MS"/>
                <a:cs typeface="Trebuchet MS"/>
              </a:rPr>
              <a:t>YOU</a:t>
            </a:r>
            <a:r>
              <a:rPr sz="2400" spc="-75" dirty="0">
                <a:latin typeface="Trebuchet MS"/>
                <a:cs typeface="Trebuchet MS"/>
              </a:rPr>
              <a:t> </a:t>
            </a:r>
            <a:r>
              <a:rPr sz="2400" spc="75" dirty="0">
                <a:latin typeface="Trebuchet MS"/>
                <a:cs typeface="Trebuchet MS"/>
              </a:rPr>
              <a:t>FROM</a:t>
            </a:r>
            <a:r>
              <a:rPr sz="2400" spc="-70" dirty="0">
                <a:latin typeface="Trebuchet MS"/>
                <a:cs typeface="Trebuchet MS"/>
              </a:rPr>
              <a:t> </a:t>
            </a:r>
            <a:r>
              <a:rPr sz="2400" spc="65" dirty="0">
                <a:latin typeface="Trebuchet MS"/>
                <a:cs typeface="Trebuchet MS"/>
              </a:rPr>
              <a:t>BEING  </a:t>
            </a:r>
            <a:r>
              <a:rPr sz="2400" spc="50" dirty="0">
                <a:latin typeface="Trebuchet MS"/>
                <a:cs typeface="Trebuchet MS"/>
              </a:rPr>
              <a:t>TARGETED </a:t>
            </a:r>
            <a:r>
              <a:rPr sz="2400" spc="35" dirty="0">
                <a:latin typeface="Trebuchet MS"/>
                <a:cs typeface="Trebuchet MS"/>
              </a:rPr>
              <a:t>BY </a:t>
            </a:r>
            <a:r>
              <a:rPr sz="2400" spc="185" dirty="0">
                <a:latin typeface="Trebuchet MS"/>
                <a:cs typeface="Trebuchet MS"/>
              </a:rPr>
              <a:t>A</a:t>
            </a:r>
            <a:r>
              <a:rPr sz="2400" spc="-525" dirty="0">
                <a:latin typeface="Trebuchet MS"/>
                <a:cs typeface="Trebuchet MS"/>
              </a:rPr>
              <a:t> </a:t>
            </a:r>
            <a:r>
              <a:rPr sz="2400" spc="-135" dirty="0">
                <a:latin typeface="Trebuchet MS"/>
                <a:cs typeface="Trebuchet MS"/>
              </a:rPr>
              <a:t>BULLY.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5871" y="298831"/>
            <a:ext cx="264668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i="1" spc="-110" dirty="0">
                <a:solidFill>
                  <a:srgbClr val="0000FF"/>
                </a:solidFill>
                <a:latin typeface="Trebuchet MS"/>
                <a:cs typeface="Trebuchet MS"/>
              </a:rPr>
              <a:t>5</a:t>
            </a:r>
            <a:r>
              <a:rPr sz="3200" i="1" spc="-215" dirty="0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sz="3200" spc="-280" dirty="0">
                <a:latin typeface="Arial"/>
                <a:cs typeface="Arial"/>
              </a:rPr>
              <a:t>TECHNIQUES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7340" y="1279661"/>
            <a:ext cx="8479790" cy="4474845"/>
          </a:xfrm>
          <a:prstGeom prst="rect">
            <a:avLst/>
          </a:prstGeom>
        </p:spPr>
        <p:txBody>
          <a:bodyPr vert="horz" wrap="square" lIns="0" tIns="140970" rIns="0" bIns="0" rtlCol="0">
            <a:spAutoFit/>
          </a:bodyPr>
          <a:lstStyle/>
          <a:p>
            <a:pPr marL="3391535">
              <a:lnSpc>
                <a:spcPct val="100000"/>
              </a:lnSpc>
              <a:spcBef>
                <a:spcPts val="1110"/>
              </a:spcBef>
            </a:pPr>
            <a:r>
              <a:rPr sz="2400" spc="-175" dirty="0">
                <a:latin typeface="Arial"/>
                <a:cs typeface="Arial"/>
              </a:rPr>
              <a:t>TECHNIQUE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i="1" spc="-85" dirty="0">
                <a:latin typeface="Trebuchet MS"/>
                <a:cs typeface="Trebuchet MS"/>
              </a:rPr>
              <a:t>3</a:t>
            </a:r>
            <a:endParaRPr sz="2400">
              <a:latin typeface="Trebuchet MS"/>
              <a:cs typeface="Trebuchet MS"/>
            </a:endParaRPr>
          </a:p>
          <a:p>
            <a:pPr marL="12700" marR="351155">
              <a:lnSpc>
                <a:spcPct val="100000"/>
              </a:lnSpc>
              <a:spcBef>
                <a:spcPts val="1010"/>
              </a:spcBef>
            </a:pPr>
            <a:r>
              <a:rPr sz="2400" spc="-320" dirty="0">
                <a:latin typeface="Arial"/>
                <a:cs typeface="Arial"/>
              </a:rPr>
              <a:t>USE </a:t>
            </a:r>
            <a:r>
              <a:rPr sz="2400" spc="-165" dirty="0">
                <a:solidFill>
                  <a:srgbClr val="B92069"/>
                </a:solidFill>
                <a:latin typeface="Arial"/>
                <a:cs typeface="Arial"/>
              </a:rPr>
              <a:t>VERBAL </a:t>
            </a:r>
            <a:r>
              <a:rPr sz="2400" spc="-220" dirty="0">
                <a:solidFill>
                  <a:srgbClr val="B92069"/>
                </a:solidFill>
                <a:latin typeface="Arial"/>
                <a:cs typeface="Arial"/>
              </a:rPr>
              <a:t>COMEBACKS </a:t>
            </a:r>
            <a:r>
              <a:rPr sz="2400" spc="-185" dirty="0">
                <a:latin typeface="Arial"/>
                <a:cs typeface="Arial"/>
              </a:rPr>
              <a:t>TO </a:t>
            </a:r>
            <a:r>
              <a:rPr sz="2400" spc="-220" dirty="0">
                <a:latin typeface="Arial"/>
                <a:cs typeface="Arial"/>
              </a:rPr>
              <a:t>DIFFUSE </a:t>
            </a:r>
            <a:r>
              <a:rPr sz="2400" spc="-20" dirty="0">
                <a:latin typeface="Arial"/>
                <a:cs typeface="Arial"/>
              </a:rPr>
              <a:t>A </a:t>
            </a:r>
            <a:r>
              <a:rPr sz="2400" spc="-165" dirty="0">
                <a:latin typeface="Arial"/>
                <a:cs typeface="Arial"/>
              </a:rPr>
              <a:t>SITUATION. </a:t>
            </a:r>
            <a:r>
              <a:rPr sz="2400" spc="-170" dirty="0">
                <a:latin typeface="Arial"/>
                <a:cs typeface="Arial"/>
              </a:rPr>
              <a:t>VERBAL  </a:t>
            </a:r>
            <a:r>
              <a:rPr sz="2400" spc="-220" dirty="0">
                <a:latin typeface="Arial"/>
                <a:cs typeface="Arial"/>
              </a:rPr>
              <a:t>COMEBACKS </a:t>
            </a:r>
            <a:r>
              <a:rPr sz="2400" spc="-114" dirty="0">
                <a:latin typeface="Arial"/>
                <a:cs typeface="Arial"/>
              </a:rPr>
              <a:t>CAN </a:t>
            </a:r>
            <a:r>
              <a:rPr sz="2400" spc="-215" dirty="0">
                <a:latin typeface="Arial"/>
                <a:cs typeface="Arial"/>
              </a:rPr>
              <a:t>COME </a:t>
            </a:r>
            <a:r>
              <a:rPr sz="2400" spc="-55" dirty="0">
                <a:latin typeface="Arial"/>
                <a:cs typeface="Arial"/>
              </a:rPr>
              <a:t>IN </a:t>
            </a:r>
            <a:r>
              <a:rPr sz="2400" spc="-190" dirty="0">
                <a:latin typeface="Arial"/>
                <a:cs typeface="Arial"/>
              </a:rPr>
              <a:t>VARIOUS </a:t>
            </a:r>
            <a:r>
              <a:rPr sz="2400" spc="-229" dirty="0">
                <a:latin typeface="Arial"/>
                <a:cs typeface="Arial"/>
              </a:rPr>
              <a:t>FORMS. </a:t>
            </a:r>
            <a:r>
              <a:rPr sz="2400" spc="-160" dirty="0">
                <a:latin typeface="Arial"/>
                <a:cs typeface="Arial"/>
              </a:rPr>
              <a:t>YOU </a:t>
            </a:r>
            <a:r>
              <a:rPr sz="2400" spc="-114" dirty="0">
                <a:latin typeface="Arial"/>
                <a:cs typeface="Arial"/>
              </a:rPr>
              <a:t>CAN </a:t>
            </a:r>
            <a:r>
              <a:rPr sz="2400" spc="10" dirty="0">
                <a:solidFill>
                  <a:srgbClr val="006FC0"/>
                </a:solidFill>
                <a:latin typeface="Arial"/>
                <a:cs typeface="Arial"/>
              </a:rPr>
              <a:t>A)  </a:t>
            </a:r>
            <a:r>
              <a:rPr sz="2400" spc="-245" dirty="0">
                <a:latin typeface="Arial"/>
                <a:cs typeface="Arial"/>
              </a:rPr>
              <a:t>AGREE </a:t>
            </a:r>
            <a:r>
              <a:rPr sz="2400" spc="-125" dirty="0">
                <a:latin typeface="Arial"/>
                <a:cs typeface="Arial"/>
              </a:rPr>
              <a:t>WITH </a:t>
            </a:r>
            <a:r>
              <a:rPr sz="2400" spc="-190" dirty="0">
                <a:latin typeface="Arial"/>
                <a:cs typeface="Arial"/>
              </a:rPr>
              <a:t>THE </a:t>
            </a:r>
            <a:r>
              <a:rPr sz="2400" spc="-140" dirty="0">
                <a:latin typeface="Arial"/>
                <a:cs typeface="Arial"/>
              </a:rPr>
              <a:t>BULLY </a:t>
            </a:r>
            <a:r>
              <a:rPr sz="2400" spc="-50" dirty="0">
                <a:solidFill>
                  <a:srgbClr val="006FC0"/>
                </a:solidFill>
                <a:latin typeface="Arial"/>
                <a:cs typeface="Arial"/>
              </a:rPr>
              <a:t>B) </a:t>
            </a:r>
            <a:r>
              <a:rPr sz="2400" spc="-320" dirty="0">
                <a:latin typeface="Arial"/>
                <a:cs typeface="Arial"/>
              </a:rPr>
              <a:t>USE </a:t>
            </a:r>
            <a:r>
              <a:rPr sz="2400" spc="-140" dirty="0">
                <a:latin typeface="Arial"/>
                <a:cs typeface="Arial"/>
              </a:rPr>
              <a:t>HUMOR </a:t>
            </a:r>
            <a:r>
              <a:rPr sz="2400" spc="-185" dirty="0">
                <a:latin typeface="Arial"/>
                <a:cs typeface="Arial"/>
              </a:rPr>
              <a:t>TO </a:t>
            </a:r>
            <a:r>
              <a:rPr sz="2400" spc="-225" dirty="0">
                <a:latin typeface="Arial"/>
                <a:cs typeface="Arial"/>
              </a:rPr>
              <a:t>DIFFUSE </a:t>
            </a:r>
            <a:r>
              <a:rPr sz="2400" spc="-20" dirty="0">
                <a:latin typeface="Arial"/>
                <a:cs typeface="Arial"/>
              </a:rPr>
              <a:t>A  </a:t>
            </a:r>
            <a:r>
              <a:rPr sz="2400" spc="-170" dirty="0">
                <a:latin typeface="Arial"/>
                <a:cs typeface="Arial"/>
              </a:rPr>
              <a:t>SITUATION </a:t>
            </a:r>
            <a:r>
              <a:rPr sz="2400" spc="-135" dirty="0">
                <a:solidFill>
                  <a:srgbClr val="006FC0"/>
                </a:solidFill>
                <a:latin typeface="Arial"/>
                <a:cs typeface="Arial"/>
              </a:rPr>
              <a:t>C) </a:t>
            </a:r>
            <a:r>
              <a:rPr sz="2400" spc="-185" dirty="0">
                <a:latin typeface="Arial"/>
                <a:cs typeface="Arial"/>
              </a:rPr>
              <a:t>SIMPLY </a:t>
            </a:r>
            <a:r>
              <a:rPr sz="2400" spc="-254" dirty="0">
                <a:latin typeface="Arial"/>
                <a:cs typeface="Arial"/>
              </a:rPr>
              <a:t>STATE </a:t>
            </a:r>
            <a:r>
              <a:rPr sz="2400" spc="-130" dirty="0">
                <a:latin typeface="Arial"/>
                <a:cs typeface="Arial"/>
              </a:rPr>
              <a:t>THAT </a:t>
            </a:r>
            <a:r>
              <a:rPr sz="2400" spc="-160" dirty="0">
                <a:latin typeface="Arial"/>
                <a:cs typeface="Arial"/>
              </a:rPr>
              <a:t>YOU </a:t>
            </a:r>
            <a:r>
              <a:rPr sz="2400" spc="-114" dirty="0">
                <a:latin typeface="Arial"/>
                <a:cs typeface="Arial"/>
              </a:rPr>
              <a:t>HAVE </a:t>
            </a:r>
            <a:r>
              <a:rPr sz="2400" spc="-50" dirty="0">
                <a:latin typeface="Arial"/>
                <a:cs typeface="Arial"/>
              </a:rPr>
              <a:t>HAD</a:t>
            </a:r>
            <a:r>
              <a:rPr sz="2400" spc="250" dirty="0">
                <a:latin typeface="Arial"/>
                <a:cs typeface="Arial"/>
              </a:rPr>
              <a:t> </a:t>
            </a:r>
            <a:r>
              <a:rPr sz="2400" spc="-150" dirty="0">
                <a:latin typeface="Arial"/>
                <a:cs typeface="Arial"/>
              </a:rPr>
              <a:t>ENOUGH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750">
              <a:latin typeface="Arial"/>
              <a:cs typeface="Arial"/>
            </a:endParaRPr>
          </a:p>
          <a:p>
            <a:pPr marL="3391535">
              <a:lnSpc>
                <a:spcPct val="100000"/>
              </a:lnSpc>
            </a:pPr>
            <a:r>
              <a:rPr sz="2400" spc="-175" dirty="0">
                <a:latin typeface="Arial"/>
                <a:cs typeface="Arial"/>
              </a:rPr>
              <a:t>TECHNIQUE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i="1" spc="-85" dirty="0">
                <a:latin typeface="Trebuchet MS"/>
                <a:cs typeface="Trebuchet MS"/>
              </a:rPr>
              <a:t>4</a:t>
            </a:r>
            <a:endParaRPr sz="240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1010"/>
              </a:spcBef>
              <a:tabLst>
                <a:tab pos="4759960" algn="l"/>
              </a:tabLst>
            </a:pPr>
            <a:r>
              <a:rPr sz="2400" spc="-145" dirty="0">
                <a:latin typeface="Arial"/>
                <a:cs typeface="Arial"/>
              </a:rPr>
              <a:t>IF </a:t>
            </a:r>
            <a:r>
              <a:rPr sz="2400" spc="-160" dirty="0">
                <a:latin typeface="Arial"/>
                <a:cs typeface="Arial"/>
              </a:rPr>
              <a:t>YOU </a:t>
            </a:r>
            <a:r>
              <a:rPr sz="2400" spc="-225" dirty="0">
                <a:latin typeface="Arial"/>
                <a:cs typeface="Arial"/>
              </a:rPr>
              <a:t>FEEL </a:t>
            </a:r>
            <a:r>
              <a:rPr sz="2400" spc="-190" dirty="0">
                <a:latin typeface="Arial"/>
                <a:cs typeface="Arial"/>
              </a:rPr>
              <a:t>THREATENED</a:t>
            </a:r>
            <a:r>
              <a:rPr sz="2400" spc="240" dirty="0">
                <a:latin typeface="Arial"/>
                <a:cs typeface="Arial"/>
              </a:rPr>
              <a:t> </a:t>
            </a:r>
            <a:r>
              <a:rPr sz="2400" spc="20" dirty="0">
                <a:solidFill>
                  <a:srgbClr val="454545"/>
                </a:solidFill>
                <a:latin typeface="Arial"/>
                <a:cs typeface="Arial"/>
              </a:rPr>
              <a:t>–</a:t>
            </a:r>
            <a:r>
              <a:rPr sz="2400" spc="-70" dirty="0">
                <a:solidFill>
                  <a:srgbClr val="454545"/>
                </a:solidFill>
                <a:latin typeface="Arial"/>
                <a:cs typeface="Arial"/>
              </a:rPr>
              <a:t> </a:t>
            </a:r>
            <a:r>
              <a:rPr sz="2400" spc="-165" dirty="0">
                <a:solidFill>
                  <a:srgbClr val="00AF50"/>
                </a:solidFill>
                <a:latin typeface="Arial"/>
                <a:cs typeface="Arial"/>
              </a:rPr>
              <a:t>YELL</a:t>
            </a:r>
            <a:r>
              <a:rPr sz="2400" spc="-165" dirty="0">
                <a:latin typeface="Arial"/>
                <a:cs typeface="Arial"/>
              </a:rPr>
              <a:t>!	</a:t>
            </a:r>
            <a:r>
              <a:rPr sz="2400" spc="-155" dirty="0">
                <a:latin typeface="Arial"/>
                <a:cs typeface="Arial"/>
              </a:rPr>
              <a:t>YELLING </a:t>
            </a:r>
            <a:r>
              <a:rPr sz="2400" spc="-110" dirty="0">
                <a:latin typeface="Arial"/>
                <a:cs typeface="Arial"/>
              </a:rPr>
              <a:t>WILL </a:t>
            </a:r>
            <a:r>
              <a:rPr sz="2400" spc="-145" dirty="0">
                <a:latin typeface="Arial"/>
                <a:cs typeface="Arial"/>
              </a:rPr>
              <a:t>DRAW  ATTENTION </a:t>
            </a:r>
            <a:r>
              <a:rPr sz="2400" spc="-185" dirty="0">
                <a:latin typeface="Arial"/>
                <a:cs typeface="Arial"/>
              </a:rPr>
              <a:t>TO </a:t>
            </a:r>
            <a:r>
              <a:rPr sz="2400" spc="-195" dirty="0">
                <a:latin typeface="Arial"/>
                <a:cs typeface="Arial"/>
              </a:rPr>
              <a:t>YOUR </a:t>
            </a:r>
            <a:r>
              <a:rPr sz="2400" spc="-170" dirty="0">
                <a:latin typeface="Arial"/>
                <a:cs typeface="Arial"/>
              </a:rPr>
              <a:t>SITUATION </a:t>
            </a:r>
            <a:r>
              <a:rPr sz="2400" spc="-45" dirty="0">
                <a:latin typeface="Arial"/>
                <a:cs typeface="Arial"/>
              </a:rPr>
              <a:t>AND </a:t>
            </a:r>
            <a:r>
              <a:rPr sz="2400" spc="-245" dirty="0">
                <a:latin typeface="Arial"/>
                <a:cs typeface="Arial"/>
              </a:rPr>
              <a:t>EMBARRASS </a:t>
            </a:r>
            <a:r>
              <a:rPr sz="2400" spc="-190" dirty="0">
                <a:latin typeface="Arial"/>
                <a:cs typeface="Arial"/>
              </a:rPr>
              <a:t>THE </a:t>
            </a:r>
            <a:r>
              <a:rPr sz="2400" spc="-145" dirty="0">
                <a:latin typeface="Arial"/>
                <a:cs typeface="Arial"/>
              </a:rPr>
              <a:t>BULLY.  </a:t>
            </a:r>
            <a:r>
              <a:rPr sz="2400" spc="-170" dirty="0">
                <a:latin typeface="Arial"/>
                <a:cs typeface="Arial"/>
              </a:rPr>
              <a:t>IT </a:t>
            </a:r>
            <a:r>
              <a:rPr sz="2400" spc="-185" dirty="0">
                <a:latin typeface="Arial"/>
                <a:cs typeface="Arial"/>
              </a:rPr>
              <a:t>ALSO </a:t>
            </a:r>
            <a:r>
              <a:rPr sz="2400" spc="-250" dirty="0">
                <a:latin typeface="Arial"/>
                <a:cs typeface="Arial"/>
              </a:rPr>
              <a:t>SHOWS </a:t>
            </a:r>
            <a:r>
              <a:rPr sz="2400" spc="-125" dirty="0">
                <a:latin typeface="Arial"/>
                <a:cs typeface="Arial"/>
              </a:rPr>
              <a:t>THAT </a:t>
            </a:r>
            <a:r>
              <a:rPr sz="2400" spc="-160" dirty="0">
                <a:latin typeface="Arial"/>
                <a:cs typeface="Arial"/>
              </a:rPr>
              <a:t>YOU </a:t>
            </a:r>
            <a:r>
              <a:rPr sz="2400" spc="-114" dirty="0">
                <a:latin typeface="Arial"/>
                <a:cs typeface="Arial"/>
              </a:rPr>
              <a:t>HAVE </a:t>
            </a:r>
            <a:r>
              <a:rPr sz="2400" spc="-215" dirty="0">
                <a:latin typeface="Arial"/>
                <a:cs typeface="Arial"/>
              </a:rPr>
              <a:t>MORE </a:t>
            </a:r>
            <a:r>
              <a:rPr sz="2400" spc="-180" dirty="0">
                <a:latin typeface="Arial"/>
                <a:cs typeface="Arial"/>
              </a:rPr>
              <a:t>CONFIDENCE </a:t>
            </a:r>
            <a:r>
              <a:rPr sz="2400" spc="-75" dirty="0">
                <a:latin typeface="Arial"/>
                <a:cs typeface="Arial"/>
              </a:rPr>
              <a:t>THAN  </a:t>
            </a:r>
            <a:r>
              <a:rPr sz="2400" spc="-190" dirty="0">
                <a:latin typeface="Arial"/>
                <a:cs typeface="Arial"/>
              </a:rPr>
              <a:t>THE </a:t>
            </a:r>
            <a:r>
              <a:rPr sz="2400" spc="-140" dirty="0">
                <a:latin typeface="Arial"/>
                <a:cs typeface="Arial"/>
              </a:rPr>
              <a:t>BULLY</a:t>
            </a:r>
            <a:r>
              <a:rPr sz="2400" spc="45" dirty="0">
                <a:latin typeface="Arial"/>
                <a:cs typeface="Arial"/>
              </a:rPr>
              <a:t> </a:t>
            </a:r>
            <a:r>
              <a:rPr sz="2400" spc="-145" dirty="0">
                <a:latin typeface="Arial"/>
                <a:cs typeface="Arial"/>
              </a:rPr>
              <a:t>ANTICIPATED.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47770" y="339978"/>
            <a:ext cx="264668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i="1" spc="-110" dirty="0">
                <a:solidFill>
                  <a:srgbClr val="0000FF"/>
                </a:solidFill>
                <a:latin typeface="Trebuchet MS"/>
                <a:cs typeface="Trebuchet MS"/>
              </a:rPr>
              <a:t>5</a:t>
            </a:r>
            <a:r>
              <a:rPr sz="3200" i="1" spc="-215" dirty="0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sz="3200" spc="-280" dirty="0">
                <a:latin typeface="Arial"/>
                <a:cs typeface="Arial"/>
              </a:rPr>
              <a:t>TECHNIQUES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4400" y="2667000"/>
            <a:ext cx="7823834" cy="2037714"/>
          </a:xfrm>
          <a:prstGeom prst="rect">
            <a:avLst/>
          </a:prstGeom>
        </p:spPr>
        <p:txBody>
          <a:bodyPr vert="horz" wrap="square" lIns="0" tIns="213995" rIns="0" bIns="0" rtlCol="0">
            <a:spAutoFit/>
          </a:bodyPr>
          <a:lstStyle/>
          <a:p>
            <a:pPr marL="3124835">
              <a:lnSpc>
                <a:spcPct val="100000"/>
              </a:lnSpc>
              <a:spcBef>
                <a:spcPts val="1685"/>
              </a:spcBef>
            </a:pPr>
            <a:r>
              <a:rPr sz="2400" spc="-175" dirty="0">
                <a:latin typeface="Arial"/>
                <a:cs typeface="Arial"/>
              </a:rPr>
              <a:t>TECHNIQUE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i="1" spc="-85" dirty="0">
                <a:latin typeface="Trebuchet MS"/>
                <a:cs typeface="Trebuchet MS"/>
              </a:rPr>
              <a:t>5</a:t>
            </a:r>
            <a:endParaRPr sz="2400" dirty="0">
              <a:latin typeface="Trebuchet MS"/>
              <a:cs typeface="Trebuchet MS"/>
            </a:endParaRPr>
          </a:p>
          <a:p>
            <a:pPr marL="241300" marR="5080" indent="-228600">
              <a:lnSpc>
                <a:spcPct val="120000"/>
              </a:lnSpc>
              <a:spcBef>
                <a:spcPts val="1010"/>
              </a:spcBef>
              <a:buClr>
                <a:srgbClr val="B71E42"/>
              </a:buClr>
              <a:buChar char="•"/>
              <a:tabLst>
                <a:tab pos="241300" algn="l"/>
                <a:tab pos="5812790" algn="l"/>
              </a:tabLst>
            </a:pPr>
            <a:r>
              <a:rPr sz="2400" spc="-125" dirty="0">
                <a:solidFill>
                  <a:srgbClr val="00AFEF"/>
                </a:solidFill>
                <a:latin typeface="Arial"/>
                <a:cs typeface="Arial"/>
              </a:rPr>
              <a:t>INVOLVE </a:t>
            </a:r>
            <a:r>
              <a:rPr sz="2400" spc="-20" dirty="0">
                <a:solidFill>
                  <a:srgbClr val="00AFEF"/>
                </a:solidFill>
                <a:latin typeface="Arial"/>
                <a:cs typeface="Arial"/>
              </a:rPr>
              <a:t>AN </a:t>
            </a:r>
            <a:r>
              <a:rPr sz="2400" spc="-130" dirty="0">
                <a:solidFill>
                  <a:srgbClr val="00AFEF"/>
                </a:solidFill>
                <a:latin typeface="Arial"/>
                <a:cs typeface="Arial"/>
              </a:rPr>
              <a:t>ADULT</a:t>
            </a:r>
            <a:r>
              <a:rPr sz="2400" spc="-130" dirty="0">
                <a:latin typeface="Arial"/>
                <a:cs typeface="Arial"/>
              </a:rPr>
              <a:t>. </a:t>
            </a:r>
            <a:r>
              <a:rPr sz="2400" spc="-120" dirty="0">
                <a:latin typeface="Arial"/>
                <a:cs typeface="Arial"/>
              </a:rPr>
              <a:t>DO </a:t>
            </a:r>
            <a:r>
              <a:rPr sz="2400" spc="-125" dirty="0">
                <a:latin typeface="Arial"/>
                <a:cs typeface="Arial"/>
              </a:rPr>
              <a:t>NOT </a:t>
            </a:r>
            <a:r>
              <a:rPr sz="2400" spc="-225" dirty="0">
                <a:latin typeface="Arial"/>
                <a:cs typeface="Arial"/>
              </a:rPr>
              <a:t>BE </a:t>
            </a:r>
            <a:r>
              <a:rPr sz="2400" spc="-155" dirty="0">
                <a:latin typeface="Arial"/>
                <a:cs typeface="Arial"/>
              </a:rPr>
              <a:t>ASHAMED </a:t>
            </a:r>
            <a:r>
              <a:rPr sz="2400" spc="-185" dirty="0">
                <a:latin typeface="Arial"/>
                <a:cs typeface="Arial"/>
              </a:rPr>
              <a:t>TO </a:t>
            </a:r>
            <a:r>
              <a:rPr sz="2400" spc="-130" dirty="0">
                <a:latin typeface="Arial"/>
                <a:cs typeface="Arial"/>
              </a:rPr>
              <a:t>INVOLVE  </a:t>
            </a:r>
            <a:r>
              <a:rPr sz="2400" spc="-20" dirty="0">
                <a:latin typeface="Arial"/>
                <a:cs typeface="Arial"/>
              </a:rPr>
              <a:t>A </a:t>
            </a:r>
            <a:r>
              <a:rPr sz="2400" spc="-210" dirty="0">
                <a:latin typeface="Arial"/>
                <a:cs typeface="Arial"/>
              </a:rPr>
              <a:t>TEACHER, </a:t>
            </a:r>
            <a:r>
              <a:rPr sz="2400" spc="-165" dirty="0">
                <a:latin typeface="Arial"/>
                <a:cs typeface="Arial"/>
              </a:rPr>
              <a:t>PARENT, </a:t>
            </a:r>
            <a:r>
              <a:rPr sz="2400" spc="-220" dirty="0">
                <a:latin typeface="Arial"/>
                <a:cs typeface="Arial"/>
              </a:rPr>
              <a:t>OR</a:t>
            </a:r>
            <a:r>
              <a:rPr sz="2400" spc="120" dirty="0">
                <a:latin typeface="Arial"/>
                <a:cs typeface="Arial"/>
              </a:rPr>
              <a:t> </a:t>
            </a:r>
            <a:r>
              <a:rPr sz="2400" spc="-204" dirty="0">
                <a:latin typeface="Arial"/>
                <a:cs typeface="Arial"/>
              </a:rPr>
              <a:t>OTHER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spc="-130" dirty="0">
                <a:latin typeface="Arial"/>
                <a:cs typeface="Arial"/>
              </a:rPr>
              <a:t>ADULT.	</a:t>
            </a:r>
            <a:r>
              <a:rPr sz="2400" spc="-195" dirty="0">
                <a:latin typeface="Arial"/>
                <a:cs typeface="Arial"/>
              </a:rPr>
              <a:t>THEY </a:t>
            </a:r>
            <a:r>
              <a:rPr sz="2400" spc="-114" dirty="0">
                <a:latin typeface="Arial"/>
                <a:cs typeface="Arial"/>
              </a:rPr>
              <a:t>CAN  </a:t>
            </a:r>
            <a:r>
              <a:rPr sz="2400" spc="-175" dirty="0">
                <a:latin typeface="Arial"/>
                <a:cs typeface="Arial"/>
              </a:rPr>
              <a:t>USUALLY </a:t>
            </a:r>
            <a:r>
              <a:rPr sz="2400" spc="-130" dirty="0">
                <a:latin typeface="Arial"/>
                <a:cs typeface="Arial"/>
              </a:rPr>
              <a:t>HELP </a:t>
            </a:r>
            <a:r>
              <a:rPr sz="2400" spc="-165" dirty="0">
                <a:latin typeface="Arial"/>
                <a:cs typeface="Arial"/>
              </a:rPr>
              <a:t>PUT </a:t>
            </a:r>
            <a:r>
              <a:rPr sz="2400" spc="-20" dirty="0">
                <a:latin typeface="Arial"/>
                <a:cs typeface="Arial"/>
              </a:rPr>
              <a:t>A </a:t>
            </a:r>
            <a:r>
              <a:rPr sz="2400" spc="-235" dirty="0">
                <a:latin typeface="Arial"/>
                <a:cs typeface="Arial"/>
              </a:rPr>
              <a:t>STOP </a:t>
            </a:r>
            <a:r>
              <a:rPr sz="2400" spc="-185" dirty="0">
                <a:latin typeface="Arial"/>
                <a:cs typeface="Arial"/>
              </a:rPr>
              <a:t>TO </a:t>
            </a:r>
            <a:r>
              <a:rPr sz="2400" spc="-130" dirty="0">
                <a:latin typeface="Arial"/>
                <a:cs typeface="Arial"/>
              </a:rPr>
              <a:t>BULLYING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180" dirty="0">
                <a:latin typeface="Arial"/>
                <a:cs typeface="Arial"/>
              </a:rPr>
              <a:t>INCIDENTS.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38045" y="298831"/>
            <a:ext cx="586613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310" dirty="0">
                <a:latin typeface="Arial"/>
                <a:cs typeface="Arial"/>
              </a:rPr>
              <a:t>THREATS </a:t>
            </a:r>
            <a:r>
              <a:rPr sz="3200" spc="-285" dirty="0">
                <a:latin typeface="Arial"/>
                <a:cs typeface="Arial"/>
              </a:rPr>
              <a:t>ARE </a:t>
            </a:r>
            <a:r>
              <a:rPr sz="3200" spc="-204" dirty="0">
                <a:latin typeface="Arial"/>
                <a:cs typeface="Arial"/>
              </a:rPr>
              <a:t>TAKEN</a:t>
            </a:r>
            <a:r>
              <a:rPr sz="3200" spc="265" dirty="0">
                <a:latin typeface="Arial"/>
                <a:cs typeface="Arial"/>
              </a:rPr>
              <a:t> </a:t>
            </a:r>
            <a:r>
              <a:rPr sz="3200" spc="-330" dirty="0">
                <a:latin typeface="Arial"/>
                <a:cs typeface="Arial"/>
              </a:rPr>
              <a:t>SERIOUSLY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063625"/>
            <a:ext cx="7759700" cy="4461510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sz="2400" spc="-5" dirty="0">
                <a:latin typeface="Trebuchet MS"/>
                <a:cs typeface="Trebuchet MS"/>
              </a:rPr>
              <a:t>EXAMPLES:</a:t>
            </a:r>
            <a:endParaRPr sz="2400">
              <a:latin typeface="Trebuchet MS"/>
              <a:cs typeface="Trebuchet MS"/>
            </a:endParaRPr>
          </a:p>
          <a:p>
            <a:pPr marL="241300" indent="-228600">
              <a:lnSpc>
                <a:spcPct val="100000"/>
              </a:lnSpc>
              <a:spcBef>
                <a:spcPts val="1000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sz="2400" spc="-85" dirty="0">
                <a:latin typeface="Trebuchet MS"/>
                <a:cs typeface="Trebuchet MS"/>
              </a:rPr>
              <a:t>Kill </a:t>
            </a:r>
            <a:r>
              <a:rPr sz="2400" spc="-80" dirty="0">
                <a:latin typeface="Trebuchet MS"/>
                <a:cs typeface="Trebuchet MS"/>
              </a:rPr>
              <a:t>someone </a:t>
            </a:r>
            <a:r>
              <a:rPr sz="2400" spc="-175" dirty="0">
                <a:latin typeface="Trebuchet MS"/>
                <a:cs typeface="Trebuchet MS"/>
              </a:rPr>
              <a:t>else, </a:t>
            </a:r>
            <a:r>
              <a:rPr sz="2400" spc="-80" dirty="0">
                <a:latin typeface="Trebuchet MS"/>
                <a:cs typeface="Trebuchet MS"/>
              </a:rPr>
              <a:t>hurt someone </a:t>
            </a:r>
            <a:r>
              <a:rPr sz="2400" spc="-175" dirty="0">
                <a:latin typeface="Trebuchet MS"/>
                <a:cs typeface="Trebuchet MS"/>
              </a:rPr>
              <a:t>else, </a:t>
            </a:r>
            <a:r>
              <a:rPr sz="2400" spc="-150" dirty="0">
                <a:latin typeface="Trebuchet MS"/>
                <a:cs typeface="Trebuchet MS"/>
              </a:rPr>
              <a:t>hit</a:t>
            </a:r>
            <a:r>
              <a:rPr sz="2400" spc="-254" dirty="0">
                <a:latin typeface="Trebuchet MS"/>
                <a:cs typeface="Trebuchet MS"/>
              </a:rPr>
              <a:t> </a:t>
            </a:r>
            <a:r>
              <a:rPr sz="2400" spc="-45" dirty="0">
                <a:latin typeface="Trebuchet MS"/>
                <a:cs typeface="Trebuchet MS"/>
              </a:rPr>
              <a:t>list….</a:t>
            </a:r>
            <a:endParaRPr sz="2400">
              <a:latin typeface="Trebuchet MS"/>
              <a:cs typeface="Trebuchet MS"/>
            </a:endParaRPr>
          </a:p>
          <a:p>
            <a:pPr marL="241300" indent="-228600">
              <a:lnSpc>
                <a:spcPct val="100000"/>
              </a:lnSpc>
              <a:spcBef>
                <a:spcPts val="1010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sz="2400" spc="-75" dirty="0">
                <a:latin typeface="Trebuchet MS"/>
                <a:cs typeface="Trebuchet MS"/>
              </a:rPr>
              <a:t>Drawings </a:t>
            </a:r>
            <a:r>
              <a:rPr sz="2400" spc="315" dirty="0">
                <a:latin typeface="Trebuchet MS"/>
                <a:cs typeface="Trebuchet MS"/>
              </a:rPr>
              <a:t>– </a:t>
            </a:r>
            <a:r>
              <a:rPr sz="2400" spc="-60" dirty="0">
                <a:latin typeface="Trebuchet MS"/>
                <a:cs typeface="Trebuchet MS"/>
              </a:rPr>
              <a:t>to </a:t>
            </a:r>
            <a:r>
              <a:rPr sz="2400" spc="-145" dirty="0">
                <a:latin typeface="Trebuchet MS"/>
                <a:cs typeface="Trebuchet MS"/>
              </a:rPr>
              <a:t>include </a:t>
            </a:r>
            <a:r>
              <a:rPr sz="2400" spc="-155" dirty="0">
                <a:latin typeface="Trebuchet MS"/>
                <a:cs typeface="Trebuchet MS"/>
              </a:rPr>
              <a:t>implied</a:t>
            </a:r>
            <a:r>
              <a:rPr sz="2400" spc="-355" dirty="0">
                <a:latin typeface="Trebuchet MS"/>
                <a:cs typeface="Trebuchet MS"/>
              </a:rPr>
              <a:t> </a:t>
            </a:r>
            <a:r>
              <a:rPr sz="2400" spc="-130" dirty="0">
                <a:latin typeface="Trebuchet MS"/>
                <a:cs typeface="Trebuchet MS"/>
              </a:rPr>
              <a:t>threats</a:t>
            </a:r>
            <a:endParaRPr sz="2400">
              <a:latin typeface="Trebuchet MS"/>
              <a:cs typeface="Trebuchet MS"/>
            </a:endParaRPr>
          </a:p>
          <a:p>
            <a:pPr marL="241300" indent="-228600">
              <a:lnSpc>
                <a:spcPct val="100000"/>
              </a:lnSpc>
              <a:spcBef>
                <a:spcPts val="995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sz="2400" spc="-114" dirty="0">
                <a:latin typeface="Trebuchet MS"/>
                <a:cs typeface="Trebuchet MS"/>
              </a:rPr>
              <a:t>Gun/Bomb </a:t>
            </a:r>
            <a:r>
              <a:rPr sz="2400" spc="-185" dirty="0">
                <a:latin typeface="Trebuchet MS"/>
                <a:cs typeface="Trebuchet MS"/>
              </a:rPr>
              <a:t>(picture/saying/implying </a:t>
            </a:r>
            <a:r>
              <a:rPr sz="2400" spc="-125" dirty="0">
                <a:latin typeface="Trebuchet MS"/>
                <a:cs typeface="Trebuchet MS"/>
              </a:rPr>
              <a:t>of </a:t>
            </a:r>
            <a:r>
              <a:rPr sz="2400" spc="-204" dirty="0">
                <a:latin typeface="Trebuchet MS"/>
                <a:cs typeface="Trebuchet MS"/>
              </a:rPr>
              <a:t>all </a:t>
            </a:r>
            <a:r>
              <a:rPr sz="2400" spc="-100" dirty="0">
                <a:latin typeface="Trebuchet MS"/>
                <a:cs typeface="Trebuchet MS"/>
              </a:rPr>
              <a:t>kinds </a:t>
            </a:r>
            <a:r>
              <a:rPr sz="2400" spc="315" dirty="0">
                <a:latin typeface="Trebuchet MS"/>
                <a:cs typeface="Trebuchet MS"/>
              </a:rPr>
              <a:t>– </a:t>
            </a:r>
            <a:r>
              <a:rPr sz="2400" spc="-150" dirty="0">
                <a:latin typeface="Trebuchet MS"/>
                <a:cs typeface="Trebuchet MS"/>
              </a:rPr>
              <a:t>Level</a:t>
            </a:r>
            <a:r>
              <a:rPr sz="2400" spc="-35" dirty="0">
                <a:latin typeface="Trebuchet MS"/>
                <a:cs typeface="Trebuchet MS"/>
              </a:rPr>
              <a:t> </a:t>
            </a:r>
            <a:r>
              <a:rPr sz="2400" spc="-85" dirty="0">
                <a:latin typeface="Trebuchet MS"/>
                <a:cs typeface="Trebuchet MS"/>
              </a:rPr>
              <a:t>3)</a:t>
            </a:r>
            <a:endParaRPr sz="2400">
              <a:latin typeface="Trebuchet MS"/>
              <a:cs typeface="Trebuchet MS"/>
            </a:endParaRPr>
          </a:p>
          <a:p>
            <a:pPr marL="241300" indent="-228600">
              <a:lnSpc>
                <a:spcPct val="100000"/>
              </a:lnSpc>
              <a:spcBef>
                <a:spcPts val="994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sz="2400" spc="-40" dirty="0">
                <a:latin typeface="Trebuchet MS"/>
                <a:cs typeface="Trebuchet MS"/>
              </a:rPr>
              <a:t>Any </a:t>
            </a:r>
            <a:r>
              <a:rPr sz="2400" spc="-114" dirty="0">
                <a:latin typeface="Trebuchet MS"/>
                <a:cs typeface="Trebuchet MS"/>
              </a:rPr>
              <a:t>kind </a:t>
            </a:r>
            <a:r>
              <a:rPr sz="2400" spc="-135" dirty="0">
                <a:latin typeface="Trebuchet MS"/>
                <a:cs typeface="Trebuchet MS"/>
              </a:rPr>
              <a:t>of </a:t>
            </a:r>
            <a:r>
              <a:rPr sz="2400" spc="-145" dirty="0">
                <a:latin typeface="Trebuchet MS"/>
                <a:cs typeface="Trebuchet MS"/>
              </a:rPr>
              <a:t>threat </a:t>
            </a:r>
            <a:r>
              <a:rPr sz="2400" spc="-110" dirty="0">
                <a:latin typeface="Trebuchet MS"/>
                <a:cs typeface="Trebuchet MS"/>
              </a:rPr>
              <a:t>is </a:t>
            </a:r>
            <a:r>
              <a:rPr sz="2400" spc="-160" dirty="0">
                <a:latin typeface="Trebuchet MS"/>
                <a:cs typeface="Trebuchet MS"/>
              </a:rPr>
              <a:t>taken</a:t>
            </a:r>
            <a:r>
              <a:rPr sz="2400" spc="175" dirty="0">
                <a:latin typeface="Trebuchet MS"/>
                <a:cs typeface="Trebuchet MS"/>
              </a:rPr>
              <a:t> </a:t>
            </a:r>
            <a:r>
              <a:rPr sz="2400" spc="-95" dirty="0">
                <a:latin typeface="Trebuchet MS"/>
                <a:cs typeface="Trebuchet MS"/>
              </a:rPr>
              <a:t>seriously</a:t>
            </a:r>
            <a:endParaRPr sz="2400">
              <a:latin typeface="Trebuchet MS"/>
              <a:cs typeface="Trebuchet MS"/>
            </a:endParaRPr>
          </a:p>
          <a:p>
            <a:pPr marL="241300" indent="-228600">
              <a:lnSpc>
                <a:spcPct val="100000"/>
              </a:lnSpc>
              <a:spcBef>
                <a:spcPts val="1010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sz="2400" spc="-75" dirty="0">
                <a:latin typeface="Trebuchet MS"/>
                <a:cs typeface="Trebuchet MS"/>
              </a:rPr>
              <a:t>Consequences </a:t>
            </a:r>
            <a:r>
              <a:rPr sz="2400" spc="-150" dirty="0">
                <a:latin typeface="Trebuchet MS"/>
                <a:cs typeface="Trebuchet MS"/>
              </a:rPr>
              <a:t>will be</a:t>
            </a:r>
            <a:r>
              <a:rPr sz="2400" spc="15" dirty="0">
                <a:latin typeface="Trebuchet MS"/>
                <a:cs typeface="Trebuchet MS"/>
              </a:rPr>
              <a:t> </a:t>
            </a:r>
            <a:r>
              <a:rPr sz="2400" spc="-190" dirty="0">
                <a:latin typeface="Trebuchet MS"/>
                <a:cs typeface="Trebuchet MS"/>
              </a:rPr>
              <a:t>given!!!!</a:t>
            </a:r>
            <a:endParaRPr sz="2400">
              <a:latin typeface="Trebuchet MS"/>
              <a:cs typeface="Trebuchet MS"/>
            </a:endParaRPr>
          </a:p>
          <a:p>
            <a:pPr marL="3816985" marR="5080" indent="-3493770">
              <a:lnSpc>
                <a:spcPct val="134600"/>
              </a:lnSpc>
            </a:pPr>
            <a:r>
              <a:rPr sz="2400" spc="-95" dirty="0">
                <a:latin typeface="Trebuchet MS"/>
                <a:cs typeface="Trebuchet MS"/>
              </a:rPr>
              <a:t>(Discipline </a:t>
            </a:r>
            <a:r>
              <a:rPr sz="2400" spc="-110" dirty="0">
                <a:latin typeface="Trebuchet MS"/>
                <a:cs typeface="Trebuchet MS"/>
              </a:rPr>
              <a:t>consequences </a:t>
            </a:r>
            <a:r>
              <a:rPr sz="2400" spc="-165" dirty="0">
                <a:latin typeface="Trebuchet MS"/>
                <a:cs typeface="Trebuchet MS"/>
              </a:rPr>
              <a:t>can </a:t>
            </a:r>
            <a:r>
              <a:rPr sz="2400" spc="-145" dirty="0">
                <a:latin typeface="Trebuchet MS"/>
                <a:cs typeface="Trebuchet MS"/>
              </a:rPr>
              <a:t>include </a:t>
            </a:r>
            <a:r>
              <a:rPr sz="2400" spc="-120" dirty="0">
                <a:latin typeface="Trebuchet MS"/>
                <a:cs typeface="Trebuchet MS"/>
              </a:rPr>
              <a:t>Alternative </a:t>
            </a:r>
            <a:r>
              <a:rPr sz="2400" spc="-150" dirty="0">
                <a:latin typeface="Trebuchet MS"/>
                <a:cs typeface="Trebuchet MS"/>
              </a:rPr>
              <a:t>Placement)  </a:t>
            </a:r>
            <a:r>
              <a:rPr sz="2400" spc="-155" dirty="0">
                <a:latin typeface="Trebuchet MS"/>
                <a:cs typeface="Trebuchet MS"/>
              </a:rPr>
              <a:t>and</a:t>
            </a:r>
            <a:endParaRPr sz="2400">
              <a:latin typeface="Trebuchet MS"/>
              <a:cs typeface="Trebuchet MS"/>
            </a:endParaRPr>
          </a:p>
          <a:p>
            <a:pPr marL="241300" indent="-228600">
              <a:lnSpc>
                <a:spcPct val="100000"/>
              </a:lnSpc>
              <a:spcBef>
                <a:spcPts val="1010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sz="2400" spc="-100" dirty="0">
                <a:latin typeface="Trebuchet MS"/>
                <a:cs typeface="Trebuchet MS"/>
              </a:rPr>
              <a:t>Threats </a:t>
            </a:r>
            <a:r>
              <a:rPr sz="2400" spc="-125" dirty="0">
                <a:latin typeface="Trebuchet MS"/>
                <a:cs typeface="Trebuchet MS"/>
              </a:rPr>
              <a:t>of </a:t>
            </a:r>
            <a:r>
              <a:rPr sz="2400" spc="-170" dirty="0">
                <a:latin typeface="Trebuchet MS"/>
                <a:cs typeface="Trebuchet MS"/>
              </a:rPr>
              <a:t>self </a:t>
            </a:r>
            <a:r>
              <a:rPr sz="2400" spc="-120" dirty="0">
                <a:latin typeface="Trebuchet MS"/>
                <a:cs typeface="Trebuchet MS"/>
              </a:rPr>
              <a:t>harm </a:t>
            </a:r>
            <a:r>
              <a:rPr sz="2400" spc="-150" dirty="0">
                <a:latin typeface="Trebuchet MS"/>
                <a:cs typeface="Trebuchet MS"/>
              </a:rPr>
              <a:t>are </a:t>
            </a:r>
            <a:r>
              <a:rPr sz="2400" spc="-114" dirty="0">
                <a:latin typeface="Trebuchet MS"/>
                <a:cs typeface="Trebuchet MS"/>
              </a:rPr>
              <a:t>also </a:t>
            </a:r>
            <a:r>
              <a:rPr sz="2400" spc="-160" dirty="0">
                <a:latin typeface="Trebuchet MS"/>
                <a:cs typeface="Trebuchet MS"/>
              </a:rPr>
              <a:t>taken</a:t>
            </a:r>
            <a:r>
              <a:rPr sz="2400" spc="350" dirty="0">
                <a:latin typeface="Trebuchet MS"/>
                <a:cs typeface="Trebuchet MS"/>
              </a:rPr>
              <a:t> </a:t>
            </a:r>
            <a:r>
              <a:rPr sz="2400" spc="-140" dirty="0">
                <a:latin typeface="Trebuchet MS"/>
                <a:cs typeface="Trebuchet MS"/>
              </a:rPr>
              <a:t>seriously.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43989" y="1849373"/>
            <a:ext cx="6572250" cy="0"/>
          </a:xfrm>
          <a:custGeom>
            <a:avLst/>
            <a:gdLst/>
            <a:ahLst/>
            <a:cxnLst/>
            <a:rect l="l" t="t" r="r" b="b"/>
            <a:pathLst>
              <a:path w="6572250">
                <a:moveTo>
                  <a:pt x="0" y="0"/>
                </a:moveTo>
                <a:lnTo>
                  <a:pt x="6572250" y="0"/>
                </a:lnTo>
              </a:path>
            </a:pathLst>
          </a:custGeom>
          <a:ln w="32004">
            <a:solidFill>
              <a:srgbClr val="B71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521967" y="778890"/>
            <a:ext cx="6292850" cy="4679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900" i="1" spc="40" dirty="0">
                <a:solidFill>
                  <a:srgbClr val="9521E7"/>
                </a:solidFill>
                <a:latin typeface="Trebuchet MS"/>
                <a:cs typeface="Trebuchet MS"/>
              </a:rPr>
              <a:t>WHY</a:t>
            </a:r>
            <a:r>
              <a:rPr sz="2900" i="1" spc="-315" dirty="0">
                <a:solidFill>
                  <a:srgbClr val="9521E7"/>
                </a:solidFill>
                <a:latin typeface="Trebuchet MS"/>
                <a:cs typeface="Trebuchet MS"/>
              </a:rPr>
              <a:t> </a:t>
            </a:r>
            <a:r>
              <a:rPr sz="2900" i="1" spc="-160" dirty="0">
                <a:solidFill>
                  <a:srgbClr val="9521E7"/>
                </a:solidFill>
                <a:latin typeface="Trebuchet MS"/>
                <a:cs typeface="Trebuchet MS"/>
              </a:rPr>
              <a:t>ARE</a:t>
            </a:r>
            <a:r>
              <a:rPr sz="2900" i="1" spc="-330" dirty="0">
                <a:solidFill>
                  <a:srgbClr val="9521E7"/>
                </a:solidFill>
                <a:latin typeface="Trebuchet MS"/>
                <a:cs typeface="Trebuchet MS"/>
              </a:rPr>
              <a:t> </a:t>
            </a:r>
            <a:r>
              <a:rPr sz="2900" i="1" spc="-260" dirty="0">
                <a:solidFill>
                  <a:srgbClr val="9521E7"/>
                </a:solidFill>
                <a:latin typeface="Trebuchet MS"/>
                <a:cs typeface="Trebuchet MS"/>
              </a:rPr>
              <a:t>ALL</a:t>
            </a:r>
            <a:r>
              <a:rPr sz="2900" i="1" spc="-505" dirty="0">
                <a:solidFill>
                  <a:srgbClr val="9521E7"/>
                </a:solidFill>
                <a:latin typeface="Trebuchet MS"/>
                <a:cs typeface="Trebuchet MS"/>
              </a:rPr>
              <a:t> </a:t>
            </a:r>
            <a:r>
              <a:rPr sz="2900" i="1" spc="-165" dirty="0">
                <a:solidFill>
                  <a:srgbClr val="9521E7"/>
                </a:solidFill>
                <a:latin typeface="Trebuchet MS"/>
                <a:cs typeface="Trebuchet MS"/>
              </a:rPr>
              <a:t>THREATS</a:t>
            </a:r>
            <a:r>
              <a:rPr sz="2900" i="1" spc="-535" dirty="0">
                <a:solidFill>
                  <a:srgbClr val="9521E7"/>
                </a:solidFill>
                <a:latin typeface="Trebuchet MS"/>
                <a:cs typeface="Trebuchet MS"/>
              </a:rPr>
              <a:t> </a:t>
            </a:r>
            <a:r>
              <a:rPr sz="2900" i="1" spc="-125" dirty="0">
                <a:solidFill>
                  <a:srgbClr val="9521E7"/>
                </a:solidFill>
                <a:latin typeface="Trebuchet MS"/>
                <a:cs typeface="Trebuchet MS"/>
              </a:rPr>
              <a:t>TAKEN</a:t>
            </a:r>
            <a:r>
              <a:rPr sz="2900" i="1" spc="-80" dirty="0">
                <a:solidFill>
                  <a:srgbClr val="9521E7"/>
                </a:solidFill>
                <a:latin typeface="Trebuchet MS"/>
                <a:cs typeface="Trebuchet MS"/>
              </a:rPr>
              <a:t> </a:t>
            </a:r>
            <a:r>
              <a:rPr sz="2900" i="1" spc="-130" dirty="0">
                <a:solidFill>
                  <a:srgbClr val="9521E7"/>
                </a:solidFill>
                <a:latin typeface="Trebuchet MS"/>
                <a:cs typeface="Trebuchet MS"/>
              </a:rPr>
              <a:t>SERIOUSLY?</a:t>
            </a:r>
            <a:endParaRPr sz="29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13051" y="1984984"/>
            <a:ext cx="5829300" cy="1196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1005" marR="5080" indent="-408940">
              <a:lnSpc>
                <a:spcPct val="120000"/>
              </a:lnSpc>
              <a:spcBef>
                <a:spcPts val="100"/>
              </a:spcBef>
            </a:pPr>
            <a:r>
              <a:rPr sz="3200" spc="55" dirty="0">
                <a:latin typeface="Trebuchet MS"/>
                <a:cs typeface="Trebuchet MS"/>
              </a:rPr>
              <a:t>We </a:t>
            </a:r>
            <a:r>
              <a:rPr sz="3200" spc="-190" dirty="0">
                <a:latin typeface="Trebuchet MS"/>
                <a:cs typeface="Trebuchet MS"/>
              </a:rPr>
              <a:t>want </a:t>
            </a:r>
            <a:r>
              <a:rPr sz="3200" spc="-80" dirty="0">
                <a:latin typeface="Trebuchet MS"/>
                <a:cs typeface="Trebuchet MS"/>
              </a:rPr>
              <a:t>to </a:t>
            </a:r>
            <a:r>
              <a:rPr sz="3200" spc="-135" dirty="0">
                <a:latin typeface="Trebuchet MS"/>
                <a:cs typeface="Trebuchet MS"/>
              </a:rPr>
              <a:t>ensure </a:t>
            </a:r>
            <a:r>
              <a:rPr sz="3200" spc="-80" dirty="0">
                <a:latin typeface="Trebuchet MS"/>
                <a:cs typeface="Trebuchet MS"/>
              </a:rPr>
              <a:t>your </a:t>
            </a:r>
            <a:r>
              <a:rPr sz="3200" spc="-235" dirty="0">
                <a:latin typeface="Trebuchet MS"/>
                <a:cs typeface="Trebuchet MS"/>
              </a:rPr>
              <a:t>safety </a:t>
            </a:r>
            <a:r>
              <a:rPr sz="3200" spc="-204" dirty="0">
                <a:latin typeface="Trebuchet MS"/>
                <a:cs typeface="Trebuchet MS"/>
              </a:rPr>
              <a:t>and  </a:t>
            </a:r>
            <a:r>
              <a:rPr sz="3200" spc="-190" dirty="0">
                <a:latin typeface="Trebuchet MS"/>
                <a:cs typeface="Trebuchet MS"/>
              </a:rPr>
              <a:t>the </a:t>
            </a:r>
            <a:r>
              <a:rPr sz="3200" spc="-235" dirty="0">
                <a:latin typeface="Trebuchet MS"/>
                <a:cs typeface="Trebuchet MS"/>
              </a:rPr>
              <a:t>safety </a:t>
            </a:r>
            <a:r>
              <a:rPr sz="3200" spc="-170" dirty="0">
                <a:latin typeface="Trebuchet MS"/>
                <a:cs typeface="Trebuchet MS"/>
              </a:rPr>
              <a:t>of </a:t>
            </a:r>
            <a:r>
              <a:rPr sz="3200" spc="-100" dirty="0">
                <a:latin typeface="Trebuchet MS"/>
                <a:cs typeface="Trebuchet MS"/>
              </a:rPr>
              <a:t>other </a:t>
            </a:r>
            <a:r>
              <a:rPr sz="3200" spc="-260" dirty="0">
                <a:latin typeface="Trebuchet MS"/>
                <a:cs typeface="Trebuchet MS"/>
              </a:rPr>
              <a:t>at </a:t>
            </a:r>
            <a:r>
              <a:rPr sz="3200" spc="-270" dirty="0">
                <a:latin typeface="Trebuchet MS"/>
                <a:cs typeface="Trebuchet MS"/>
              </a:rPr>
              <a:t>all </a:t>
            </a:r>
            <a:r>
              <a:rPr sz="3200" spc="-225" dirty="0">
                <a:latin typeface="Trebuchet MS"/>
                <a:cs typeface="Trebuchet MS"/>
              </a:rPr>
              <a:t>times.</a:t>
            </a:r>
            <a:endParaRPr sz="3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09901" y="289686"/>
            <a:ext cx="51231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95" dirty="0"/>
              <a:t>CONFLICT</a:t>
            </a:r>
            <a:r>
              <a:rPr spc="-140" dirty="0"/>
              <a:t> </a:t>
            </a:r>
            <a:r>
              <a:rPr spc="155" dirty="0"/>
              <a:t>RESOLUTION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251026"/>
            <a:ext cx="7929880" cy="49041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90" dirty="0">
                <a:solidFill>
                  <a:srgbClr val="9521E7"/>
                </a:solidFill>
                <a:latin typeface="Trebuchet MS"/>
                <a:cs typeface="Trebuchet MS"/>
              </a:rPr>
              <a:t>Conflict </a:t>
            </a:r>
            <a:r>
              <a:rPr sz="2400" spc="-105" dirty="0">
                <a:latin typeface="Trebuchet MS"/>
                <a:cs typeface="Trebuchet MS"/>
              </a:rPr>
              <a:t>is </a:t>
            </a:r>
            <a:r>
              <a:rPr sz="2400" spc="-170" dirty="0">
                <a:latin typeface="Trebuchet MS"/>
                <a:cs typeface="Trebuchet MS"/>
              </a:rPr>
              <a:t>having </a:t>
            </a:r>
            <a:r>
              <a:rPr sz="2400" spc="-155" dirty="0">
                <a:latin typeface="Trebuchet MS"/>
                <a:cs typeface="Trebuchet MS"/>
              </a:rPr>
              <a:t>differences </a:t>
            </a:r>
            <a:r>
              <a:rPr sz="2400" spc="-160" dirty="0">
                <a:latin typeface="Trebuchet MS"/>
                <a:cs typeface="Trebuchet MS"/>
              </a:rPr>
              <a:t>and</a:t>
            </a:r>
            <a:r>
              <a:rPr sz="2400" spc="195" dirty="0">
                <a:latin typeface="Trebuchet MS"/>
                <a:cs typeface="Trebuchet MS"/>
              </a:rPr>
              <a:t> </a:t>
            </a:r>
            <a:r>
              <a:rPr sz="2400" spc="-150" dirty="0">
                <a:latin typeface="Trebuchet MS"/>
                <a:cs typeface="Trebuchet MS"/>
              </a:rPr>
              <a:t>disagreements.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-140" dirty="0">
                <a:solidFill>
                  <a:srgbClr val="6F2F9F"/>
                </a:solidFill>
                <a:latin typeface="Trebuchet MS"/>
                <a:cs typeface="Trebuchet MS"/>
              </a:rPr>
              <a:t>Bullying </a:t>
            </a:r>
            <a:r>
              <a:rPr sz="2400" spc="-155" dirty="0">
                <a:solidFill>
                  <a:srgbClr val="6F2F9F"/>
                </a:solidFill>
                <a:latin typeface="Trebuchet MS"/>
                <a:cs typeface="Trebuchet MS"/>
              </a:rPr>
              <a:t>and </a:t>
            </a:r>
            <a:r>
              <a:rPr sz="2400" spc="-125" dirty="0">
                <a:solidFill>
                  <a:srgbClr val="6F2F9F"/>
                </a:solidFill>
                <a:latin typeface="Trebuchet MS"/>
                <a:cs typeface="Trebuchet MS"/>
              </a:rPr>
              <a:t>harassment </a:t>
            </a:r>
            <a:r>
              <a:rPr sz="2400" spc="-145" dirty="0">
                <a:latin typeface="Trebuchet MS"/>
                <a:cs typeface="Trebuchet MS"/>
              </a:rPr>
              <a:t>are </a:t>
            </a:r>
            <a:r>
              <a:rPr sz="2400" i="1" spc="-254" dirty="0">
                <a:latin typeface="Trebuchet MS"/>
                <a:cs typeface="Trebuchet MS"/>
              </a:rPr>
              <a:t>conflict</a:t>
            </a:r>
            <a:r>
              <a:rPr sz="2400" i="1" spc="-220" dirty="0">
                <a:latin typeface="Trebuchet MS"/>
                <a:cs typeface="Trebuchet MS"/>
              </a:rPr>
              <a:t> </a:t>
            </a:r>
            <a:r>
              <a:rPr sz="2400" i="1" spc="-225" dirty="0">
                <a:latin typeface="Trebuchet MS"/>
                <a:cs typeface="Trebuchet MS"/>
              </a:rPr>
              <a:t>starters</a:t>
            </a:r>
            <a:r>
              <a:rPr sz="2400" spc="-225" dirty="0">
                <a:latin typeface="Trebuchet MS"/>
                <a:cs typeface="Trebuchet MS"/>
              </a:rPr>
              <a:t>.</a:t>
            </a:r>
            <a:endParaRPr sz="2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750">
              <a:latin typeface="Trebuchet MS"/>
              <a:cs typeface="Trebuchet MS"/>
            </a:endParaRPr>
          </a:p>
          <a:p>
            <a:pPr marL="12700" marR="118110">
              <a:lnSpc>
                <a:spcPct val="100000"/>
              </a:lnSpc>
            </a:pPr>
            <a:r>
              <a:rPr sz="2400" spc="-90" dirty="0">
                <a:latin typeface="Trebuchet MS"/>
                <a:cs typeface="Trebuchet MS"/>
              </a:rPr>
              <a:t>In </a:t>
            </a:r>
            <a:r>
              <a:rPr sz="2400" spc="-130" dirty="0">
                <a:latin typeface="Trebuchet MS"/>
                <a:cs typeface="Trebuchet MS"/>
              </a:rPr>
              <a:t>certain </a:t>
            </a:r>
            <a:r>
              <a:rPr sz="2400" spc="-114" dirty="0">
                <a:latin typeface="Trebuchet MS"/>
                <a:cs typeface="Trebuchet MS"/>
              </a:rPr>
              <a:t>situations </a:t>
            </a:r>
            <a:r>
              <a:rPr sz="2400" spc="-160" dirty="0">
                <a:latin typeface="Trebuchet MS"/>
                <a:cs typeface="Trebuchet MS"/>
              </a:rPr>
              <a:t>it </a:t>
            </a:r>
            <a:r>
              <a:rPr sz="2400" spc="-110" dirty="0">
                <a:latin typeface="Trebuchet MS"/>
                <a:cs typeface="Trebuchet MS"/>
              </a:rPr>
              <a:t>is </a:t>
            </a:r>
            <a:r>
              <a:rPr sz="2400" spc="-125" dirty="0">
                <a:latin typeface="Trebuchet MS"/>
                <a:cs typeface="Trebuchet MS"/>
              </a:rPr>
              <a:t>best </a:t>
            </a:r>
            <a:r>
              <a:rPr sz="2400" spc="-60" dirty="0">
                <a:latin typeface="Trebuchet MS"/>
                <a:cs typeface="Trebuchet MS"/>
              </a:rPr>
              <a:t>to </a:t>
            </a:r>
            <a:r>
              <a:rPr sz="2400" spc="-150" dirty="0">
                <a:latin typeface="Trebuchet MS"/>
                <a:cs typeface="Trebuchet MS"/>
              </a:rPr>
              <a:t>keep </a:t>
            </a:r>
            <a:r>
              <a:rPr sz="2400" spc="-240" dirty="0">
                <a:latin typeface="Trebuchet MS"/>
                <a:cs typeface="Trebuchet MS"/>
              </a:rPr>
              <a:t>a </a:t>
            </a:r>
            <a:r>
              <a:rPr sz="2400" spc="-140" dirty="0">
                <a:latin typeface="Trebuchet MS"/>
                <a:cs typeface="Trebuchet MS"/>
              </a:rPr>
              <a:t>distance </a:t>
            </a:r>
            <a:r>
              <a:rPr sz="2400" spc="-155" dirty="0">
                <a:latin typeface="Trebuchet MS"/>
                <a:cs typeface="Trebuchet MS"/>
              </a:rPr>
              <a:t>and </a:t>
            </a:r>
            <a:r>
              <a:rPr sz="2400" spc="-80" dirty="0">
                <a:latin typeface="Trebuchet MS"/>
                <a:cs typeface="Trebuchet MS"/>
              </a:rPr>
              <a:t>stop </a:t>
            </a:r>
            <a:r>
              <a:rPr sz="2400" spc="-180" dirty="0">
                <a:latin typeface="Trebuchet MS"/>
                <a:cs typeface="Trebuchet MS"/>
              </a:rPr>
              <a:t>any  </a:t>
            </a:r>
            <a:r>
              <a:rPr sz="2400" spc="-145" dirty="0">
                <a:latin typeface="Trebuchet MS"/>
                <a:cs typeface="Trebuchet MS"/>
              </a:rPr>
              <a:t>type </a:t>
            </a:r>
            <a:r>
              <a:rPr sz="2400" spc="-130" dirty="0">
                <a:latin typeface="Trebuchet MS"/>
                <a:cs typeface="Trebuchet MS"/>
              </a:rPr>
              <a:t>of </a:t>
            </a:r>
            <a:r>
              <a:rPr sz="2400" spc="-120" dirty="0">
                <a:latin typeface="Trebuchet MS"/>
                <a:cs typeface="Trebuchet MS"/>
              </a:rPr>
              <a:t>communication </a:t>
            </a:r>
            <a:r>
              <a:rPr sz="2400" spc="-125" dirty="0">
                <a:latin typeface="Trebuchet MS"/>
                <a:cs typeface="Trebuchet MS"/>
              </a:rPr>
              <a:t>with </a:t>
            </a:r>
            <a:r>
              <a:rPr sz="2400" spc="-145" dirty="0">
                <a:latin typeface="Trebuchet MS"/>
                <a:cs typeface="Trebuchet MS"/>
              </a:rPr>
              <a:t>the </a:t>
            </a:r>
            <a:r>
              <a:rPr sz="2400" spc="-170" dirty="0">
                <a:latin typeface="Trebuchet MS"/>
                <a:cs typeface="Trebuchet MS"/>
              </a:rPr>
              <a:t>individual/individuals</a:t>
            </a:r>
            <a:r>
              <a:rPr sz="2400" spc="290" dirty="0">
                <a:latin typeface="Trebuchet MS"/>
                <a:cs typeface="Trebuchet MS"/>
              </a:rPr>
              <a:t> </a:t>
            </a:r>
            <a:r>
              <a:rPr sz="2400" spc="-150" dirty="0">
                <a:latin typeface="Trebuchet MS"/>
                <a:cs typeface="Trebuchet MS"/>
              </a:rPr>
              <a:t>harassing.</a:t>
            </a:r>
            <a:endParaRPr sz="2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275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</a:pPr>
            <a:r>
              <a:rPr sz="2400" spc="-90" dirty="0">
                <a:latin typeface="Trebuchet MS"/>
                <a:cs typeface="Trebuchet MS"/>
              </a:rPr>
              <a:t>In </a:t>
            </a:r>
            <a:r>
              <a:rPr sz="2400" spc="-85" dirty="0">
                <a:latin typeface="Trebuchet MS"/>
                <a:cs typeface="Trebuchet MS"/>
              </a:rPr>
              <a:t>some </a:t>
            </a:r>
            <a:r>
              <a:rPr sz="2400" spc="-114" dirty="0">
                <a:latin typeface="Trebuchet MS"/>
                <a:cs typeface="Trebuchet MS"/>
              </a:rPr>
              <a:t>situations </a:t>
            </a:r>
            <a:r>
              <a:rPr sz="2400" spc="-145" dirty="0">
                <a:latin typeface="Trebuchet MS"/>
                <a:cs typeface="Trebuchet MS"/>
              </a:rPr>
              <a:t>conflict </a:t>
            </a:r>
            <a:r>
              <a:rPr sz="2400" spc="-165" dirty="0">
                <a:latin typeface="Trebuchet MS"/>
                <a:cs typeface="Trebuchet MS"/>
              </a:rPr>
              <a:t>can </a:t>
            </a:r>
            <a:r>
              <a:rPr sz="2400" spc="-150" dirty="0">
                <a:latin typeface="Trebuchet MS"/>
                <a:cs typeface="Trebuchet MS"/>
              </a:rPr>
              <a:t>be </a:t>
            </a:r>
            <a:r>
              <a:rPr sz="2400" spc="-105" dirty="0">
                <a:latin typeface="Trebuchet MS"/>
                <a:cs typeface="Trebuchet MS"/>
              </a:rPr>
              <a:t>resolved </a:t>
            </a:r>
            <a:r>
              <a:rPr sz="2400" spc="-100" dirty="0">
                <a:latin typeface="Trebuchet MS"/>
                <a:cs typeface="Trebuchet MS"/>
              </a:rPr>
              <a:t>through </a:t>
            </a:r>
            <a:r>
              <a:rPr sz="2400" spc="-80" dirty="0">
                <a:latin typeface="Trebuchet MS"/>
                <a:cs typeface="Trebuchet MS"/>
              </a:rPr>
              <a:t>some </a:t>
            </a:r>
            <a:r>
              <a:rPr sz="2400" spc="-140" dirty="0">
                <a:latin typeface="Trebuchet MS"/>
                <a:cs typeface="Trebuchet MS"/>
              </a:rPr>
              <a:t>simple  </a:t>
            </a:r>
            <a:r>
              <a:rPr sz="2400" spc="-150" dirty="0">
                <a:latin typeface="Trebuchet MS"/>
                <a:cs typeface="Trebuchet MS"/>
              </a:rPr>
              <a:t>steps. </a:t>
            </a:r>
            <a:r>
              <a:rPr sz="2400" spc="-65" dirty="0">
                <a:latin typeface="Trebuchet MS"/>
                <a:cs typeface="Trebuchet MS"/>
              </a:rPr>
              <a:t>This </a:t>
            </a:r>
            <a:r>
              <a:rPr sz="2400" spc="-165" dirty="0">
                <a:latin typeface="Trebuchet MS"/>
                <a:cs typeface="Trebuchet MS"/>
              </a:rPr>
              <a:t>can </a:t>
            </a:r>
            <a:r>
              <a:rPr sz="2400" spc="-155" dirty="0">
                <a:latin typeface="Trebuchet MS"/>
                <a:cs typeface="Trebuchet MS"/>
              </a:rPr>
              <a:t>happen </a:t>
            </a:r>
            <a:r>
              <a:rPr sz="2400" spc="-105" dirty="0">
                <a:latin typeface="Trebuchet MS"/>
                <a:cs typeface="Trebuchet MS"/>
              </a:rPr>
              <a:t>only </a:t>
            </a:r>
            <a:r>
              <a:rPr sz="2400" spc="-225" dirty="0">
                <a:latin typeface="Trebuchet MS"/>
                <a:cs typeface="Trebuchet MS"/>
              </a:rPr>
              <a:t>if </a:t>
            </a:r>
            <a:r>
              <a:rPr sz="2400" spc="-200" dirty="0">
                <a:solidFill>
                  <a:srgbClr val="00AF50"/>
                </a:solidFill>
                <a:latin typeface="Trebuchet MS"/>
                <a:cs typeface="Trebuchet MS"/>
              </a:rPr>
              <a:t>all </a:t>
            </a:r>
            <a:r>
              <a:rPr sz="2400" spc="-125" dirty="0">
                <a:latin typeface="Trebuchet MS"/>
                <a:cs typeface="Trebuchet MS"/>
              </a:rPr>
              <a:t>people </a:t>
            </a:r>
            <a:r>
              <a:rPr sz="2400" spc="-135" dirty="0">
                <a:latin typeface="Trebuchet MS"/>
                <a:cs typeface="Trebuchet MS"/>
              </a:rPr>
              <a:t>involved </a:t>
            </a:r>
            <a:r>
              <a:rPr sz="2400" spc="-150" dirty="0">
                <a:latin typeface="Trebuchet MS"/>
                <a:cs typeface="Trebuchet MS"/>
              </a:rPr>
              <a:t>are willing </a:t>
            </a:r>
            <a:r>
              <a:rPr sz="2400" spc="-60" dirty="0">
                <a:latin typeface="Trebuchet MS"/>
                <a:cs typeface="Trebuchet MS"/>
              </a:rPr>
              <a:t>to  </a:t>
            </a:r>
            <a:r>
              <a:rPr sz="2400" spc="-140" dirty="0">
                <a:latin typeface="Trebuchet MS"/>
                <a:cs typeface="Trebuchet MS"/>
              </a:rPr>
              <a:t>listen </a:t>
            </a:r>
            <a:r>
              <a:rPr sz="2400" spc="-155" dirty="0">
                <a:latin typeface="Trebuchet MS"/>
                <a:cs typeface="Trebuchet MS"/>
              </a:rPr>
              <a:t>and </a:t>
            </a:r>
            <a:r>
              <a:rPr sz="2400" spc="-135" dirty="0">
                <a:latin typeface="Trebuchet MS"/>
                <a:cs typeface="Trebuchet MS"/>
              </a:rPr>
              <a:t>put </a:t>
            </a:r>
            <a:r>
              <a:rPr sz="2400" spc="-100" dirty="0">
                <a:latin typeface="Trebuchet MS"/>
                <a:cs typeface="Trebuchet MS"/>
              </a:rPr>
              <a:t>forth </a:t>
            </a:r>
            <a:r>
              <a:rPr sz="2400" spc="-180" dirty="0">
                <a:latin typeface="Trebuchet MS"/>
                <a:cs typeface="Trebuchet MS"/>
              </a:rPr>
              <a:t>an </a:t>
            </a:r>
            <a:r>
              <a:rPr sz="2400" spc="-140" dirty="0">
                <a:latin typeface="Trebuchet MS"/>
                <a:cs typeface="Trebuchet MS"/>
              </a:rPr>
              <a:t>effort </a:t>
            </a:r>
            <a:r>
              <a:rPr sz="2400" spc="-60" dirty="0">
                <a:latin typeface="Trebuchet MS"/>
                <a:cs typeface="Trebuchet MS"/>
              </a:rPr>
              <a:t>to </a:t>
            </a:r>
            <a:r>
              <a:rPr sz="2400" spc="-30" dirty="0">
                <a:latin typeface="Trebuchet MS"/>
                <a:cs typeface="Trebuchet MS"/>
              </a:rPr>
              <a:t>work </a:t>
            </a:r>
            <a:r>
              <a:rPr sz="2400" spc="-195" dirty="0">
                <a:latin typeface="Trebuchet MS"/>
                <a:cs typeface="Trebuchet MS"/>
              </a:rPr>
              <a:t>at </a:t>
            </a:r>
            <a:r>
              <a:rPr sz="2400" spc="-110" dirty="0">
                <a:latin typeface="Trebuchet MS"/>
                <a:cs typeface="Trebuchet MS"/>
              </a:rPr>
              <a:t>resolving </a:t>
            </a:r>
            <a:r>
              <a:rPr sz="2400" spc="-165" dirty="0">
                <a:latin typeface="Trebuchet MS"/>
                <a:cs typeface="Trebuchet MS"/>
              </a:rPr>
              <a:t>conflict. </a:t>
            </a:r>
            <a:r>
              <a:rPr sz="2400" spc="-155" dirty="0">
                <a:latin typeface="Trebuchet MS"/>
                <a:cs typeface="Trebuchet MS"/>
              </a:rPr>
              <a:t>(If  </a:t>
            </a:r>
            <a:r>
              <a:rPr sz="2400" spc="-100" dirty="0">
                <a:latin typeface="Trebuchet MS"/>
                <a:cs typeface="Trebuchet MS"/>
              </a:rPr>
              <a:t>unsure </a:t>
            </a:r>
            <a:r>
              <a:rPr sz="2400" spc="-110" dirty="0">
                <a:latin typeface="Trebuchet MS"/>
                <a:cs typeface="Trebuchet MS"/>
              </a:rPr>
              <a:t>seek </a:t>
            </a:r>
            <a:r>
              <a:rPr sz="2400" spc="-165" dirty="0">
                <a:latin typeface="Trebuchet MS"/>
                <a:cs typeface="Trebuchet MS"/>
              </a:rPr>
              <a:t>adult</a:t>
            </a:r>
            <a:r>
              <a:rPr sz="2400" spc="35" dirty="0">
                <a:latin typeface="Trebuchet MS"/>
                <a:cs typeface="Trebuchet MS"/>
              </a:rPr>
              <a:t> </a:t>
            </a:r>
            <a:r>
              <a:rPr sz="2400" spc="-190" dirty="0">
                <a:latin typeface="Trebuchet MS"/>
                <a:cs typeface="Trebuchet MS"/>
              </a:rPr>
              <a:t>help.)</a:t>
            </a:r>
            <a:endParaRPr sz="2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750">
              <a:latin typeface="Trebuchet MS"/>
              <a:cs typeface="Trebuchet MS"/>
            </a:endParaRPr>
          </a:p>
          <a:p>
            <a:pPr marL="12700" marR="91440">
              <a:lnSpc>
                <a:spcPct val="100000"/>
              </a:lnSpc>
              <a:tabLst>
                <a:tab pos="2738120" algn="l"/>
              </a:tabLst>
            </a:pPr>
            <a:r>
              <a:rPr sz="2400" u="heavy" spc="-15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rebuchet MS"/>
                <a:cs typeface="Trebuchet MS"/>
              </a:rPr>
              <a:t>Identify</a:t>
            </a:r>
            <a:r>
              <a:rPr sz="2400" u="heavy" spc="-6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2400" u="heavy" spc="-14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rebuchet MS"/>
                <a:cs typeface="Trebuchet MS"/>
              </a:rPr>
              <a:t>the</a:t>
            </a:r>
            <a:r>
              <a:rPr sz="2400" u="heavy" spc="-4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2400" u="heavy" spc="-114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rebuchet MS"/>
                <a:cs typeface="Trebuchet MS"/>
              </a:rPr>
              <a:t>problem</a:t>
            </a:r>
            <a:r>
              <a:rPr sz="2400" spc="-114" dirty="0">
                <a:solidFill>
                  <a:srgbClr val="C00000"/>
                </a:solidFill>
                <a:latin typeface="Trebuchet MS"/>
                <a:cs typeface="Trebuchet MS"/>
              </a:rPr>
              <a:t>	</a:t>
            </a:r>
            <a:r>
              <a:rPr sz="2400" spc="-15" dirty="0">
                <a:latin typeface="Trebuchet MS"/>
                <a:cs typeface="Trebuchet MS"/>
              </a:rPr>
              <a:t>What </a:t>
            </a:r>
            <a:r>
              <a:rPr sz="2400" spc="-155" dirty="0">
                <a:latin typeface="Trebuchet MS"/>
                <a:cs typeface="Trebuchet MS"/>
              </a:rPr>
              <a:t>happened and </a:t>
            </a:r>
            <a:r>
              <a:rPr sz="2400" spc="-55" dirty="0">
                <a:latin typeface="Trebuchet MS"/>
                <a:cs typeface="Trebuchet MS"/>
              </a:rPr>
              <a:t>how </a:t>
            </a:r>
            <a:r>
              <a:rPr sz="2400" spc="-130" dirty="0">
                <a:latin typeface="Trebuchet MS"/>
                <a:cs typeface="Trebuchet MS"/>
              </a:rPr>
              <a:t>did </a:t>
            </a:r>
            <a:r>
              <a:rPr sz="2400" spc="-160" dirty="0">
                <a:latin typeface="Trebuchet MS"/>
                <a:cs typeface="Trebuchet MS"/>
              </a:rPr>
              <a:t>it </a:t>
            </a:r>
            <a:r>
              <a:rPr sz="2400" spc="-175" dirty="0">
                <a:latin typeface="Trebuchet MS"/>
                <a:cs typeface="Trebuchet MS"/>
              </a:rPr>
              <a:t>make </a:t>
            </a:r>
            <a:r>
              <a:rPr sz="2400" spc="-90" dirty="0">
                <a:latin typeface="Trebuchet MS"/>
                <a:cs typeface="Trebuchet MS"/>
              </a:rPr>
              <a:t>you  </a:t>
            </a:r>
            <a:r>
              <a:rPr sz="2400" spc="-180" dirty="0">
                <a:latin typeface="Trebuchet MS"/>
                <a:cs typeface="Trebuchet MS"/>
              </a:rPr>
              <a:t>feel?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94259"/>
            <a:ext cx="23285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u="heavy" spc="-110" dirty="0">
                <a:solidFill>
                  <a:srgbClr val="B92069"/>
                </a:solidFill>
                <a:uFill>
                  <a:solidFill>
                    <a:srgbClr val="B92069"/>
                  </a:solidFill>
                </a:uFill>
              </a:rPr>
              <a:t>Communication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35940" y="850519"/>
            <a:ext cx="8038465" cy="5243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45770">
              <a:lnSpc>
                <a:spcPct val="100000"/>
              </a:lnSpc>
              <a:spcBef>
                <a:spcPts val="100"/>
              </a:spcBef>
              <a:tabLst>
                <a:tab pos="1259205" algn="l"/>
                <a:tab pos="2425065" algn="l"/>
              </a:tabLst>
            </a:pPr>
            <a:r>
              <a:rPr sz="2400" spc="-90" dirty="0">
                <a:latin typeface="Trebuchet MS"/>
                <a:cs typeface="Trebuchet MS"/>
              </a:rPr>
              <a:t>Communication</a:t>
            </a:r>
            <a:r>
              <a:rPr sz="2400" spc="-60" dirty="0">
                <a:latin typeface="Trebuchet MS"/>
                <a:cs typeface="Trebuchet MS"/>
              </a:rPr>
              <a:t> </a:t>
            </a:r>
            <a:r>
              <a:rPr sz="2400" spc="-110" dirty="0">
                <a:latin typeface="Trebuchet MS"/>
                <a:cs typeface="Trebuchet MS"/>
              </a:rPr>
              <a:t>is	</a:t>
            </a:r>
            <a:r>
              <a:rPr sz="2400" spc="-114" dirty="0">
                <a:latin typeface="Trebuchet MS"/>
                <a:cs typeface="Trebuchet MS"/>
              </a:rPr>
              <a:t>important when </a:t>
            </a:r>
            <a:r>
              <a:rPr sz="2400" spc="-110" dirty="0">
                <a:latin typeface="Trebuchet MS"/>
                <a:cs typeface="Trebuchet MS"/>
              </a:rPr>
              <a:t>trying </a:t>
            </a:r>
            <a:r>
              <a:rPr sz="2400" spc="-60" dirty="0">
                <a:latin typeface="Trebuchet MS"/>
                <a:cs typeface="Trebuchet MS"/>
              </a:rPr>
              <a:t>to </a:t>
            </a:r>
            <a:r>
              <a:rPr sz="2400" spc="-105" dirty="0">
                <a:latin typeface="Trebuchet MS"/>
                <a:cs typeface="Trebuchet MS"/>
              </a:rPr>
              <a:t>resolve </a:t>
            </a:r>
            <a:r>
              <a:rPr sz="2400" spc="-165" dirty="0">
                <a:latin typeface="Trebuchet MS"/>
                <a:cs typeface="Trebuchet MS"/>
              </a:rPr>
              <a:t>conflict.  </a:t>
            </a:r>
            <a:r>
              <a:rPr sz="2400" spc="-65" dirty="0">
                <a:latin typeface="Trebuchet MS"/>
                <a:cs typeface="Trebuchet MS"/>
              </a:rPr>
              <a:t>This </a:t>
            </a:r>
            <a:r>
              <a:rPr sz="2400" spc="-135" dirty="0">
                <a:latin typeface="Trebuchet MS"/>
                <a:cs typeface="Trebuchet MS"/>
              </a:rPr>
              <a:t>includes </a:t>
            </a:r>
            <a:r>
              <a:rPr sz="2400" spc="-140" dirty="0">
                <a:solidFill>
                  <a:srgbClr val="00AF50"/>
                </a:solidFill>
                <a:latin typeface="Trebuchet MS"/>
                <a:cs typeface="Trebuchet MS"/>
              </a:rPr>
              <a:t>speaking </a:t>
            </a:r>
            <a:r>
              <a:rPr sz="2400" u="heavy" spc="-155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Trebuchet MS"/>
                <a:cs typeface="Trebuchet MS"/>
              </a:rPr>
              <a:t>and</a:t>
            </a:r>
            <a:r>
              <a:rPr sz="2400" spc="-155" dirty="0">
                <a:solidFill>
                  <a:srgbClr val="00AF50"/>
                </a:solidFill>
                <a:latin typeface="Trebuchet MS"/>
                <a:cs typeface="Trebuchet MS"/>
              </a:rPr>
              <a:t> </a:t>
            </a:r>
            <a:r>
              <a:rPr sz="2400" spc="-165" dirty="0">
                <a:solidFill>
                  <a:srgbClr val="00AF50"/>
                </a:solidFill>
                <a:latin typeface="Trebuchet MS"/>
                <a:cs typeface="Trebuchet MS"/>
              </a:rPr>
              <a:t>listening. </a:t>
            </a:r>
            <a:r>
              <a:rPr sz="2400" spc="-195" dirty="0">
                <a:latin typeface="Trebuchet MS"/>
                <a:cs typeface="Trebuchet MS"/>
              </a:rPr>
              <a:t>Take </a:t>
            </a:r>
            <a:r>
              <a:rPr sz="2400" spc="-85" dirty="0">
                <a:latin typeface="Trebuchet MS"/>
                <a:cs typeface="Trebuchet MS"/>
              </a:rPr>
              <a:t>turns </a:t>
            </a:r>
            <a:r>
              <a:rPr sz="2400" spc="-145" dirty="0">
                <a:latin typeface="Trebuchet MS"/>
                <a:cs typeface="Trebuchet MS"/>
              </a:rPr>
              <a:t>listening </a:t>
            </a:r>
            <a:r>
              <a:rPr sz="2400" spc="-155" dirty="0">
                <a:latin typeface="Trebuchet MS"/>
                <a:cs typeface="Trebuchet MS"/>
              </a:rPr>
              <a:t>and  </a:t>
            </a:r>
            <a:r>
              <a:rPr sz="2400" spc="-165" dirty="0">
                <a:latin typeface="Trebuchet MS"/>
                <a:cs typeface="Trebuchet MS"/>
              </a:rPr>
              <a:t>speaking.	</a:t>
            </a:r>
            <a:r>
              <a:rPr sz="2400" spc="-25" dirty="0">
                <a:latin typeface="Trebuchet MS"/>
                <a:cs typeface="Trebuchet MS"/>
              </a:rPr>
              <a:t>Use </a:t>
            </a:r>
            <a:r>
              <a:rPr sz="2400" spc="-114" dirty="0">
                <a:latin typeface="Trebuchet MS"/>
                <a:cs typeface="Trebuchet MS"/>
              </a:rPr>
              <a:t>kind </a:t>
            </a:r>
            <a:r>
              <a:rPr sz="2400" spc="-55" dirty="0">
                <a:latin typeface="Trebuchet MS"/>
                <a:cs typeface="Trebuchet MS"/>
              </a:rPr>
              <a:t>words </a:t>
            </a:r>
            <a:r>
              <a:rPr sz="2400" spc="-155" dirty="0">
                <a:latin typeface="Trebuchet MS"/>
                <a:cs typeface="Trebuchet MS"/>
              </a:rPr>
              <a:t>and </a:t>
            </a:r>
            <a:r>
              <a:rPr sz="2400" spc="-130" dirty="0">
                <a:latin typeface="Trebuchet MS"/>
                <a:cs typeface="Trebuchet MS"/>
              </a:rPr>
              <a:t>speak </a:t>
            </a:r>
            <a:r>
              <a:rPr sz="2400" spc="-140" dirty="0">
                <a:latin typeface="Trebuchet MS"/>
                <a:cs typeface="Trebuchet MS"/>
              </a:rPr>
              <a:t>in </a:t>
            </a:r>
            <a:r>
              <a:rPr sz="2400" spc="-240" dirty="0">
                <a:latin typeface="Trebuchet MS"/>
                <a:cs typeface="Trebuchet MS"/>
              </a:rPr>
              <a:t>a </a:t>
            </a:r>
            <a:r>
              <a:rPr sz="2400" spc="-175" dirty="0">
                <a:latin typeface="Trebuchet MS"/>
                <a:cs typeface="Trebuchet MS"/>
              </a:rPr>
              <a:t>calm</a:t>
            </a:r>
            <a:r>
              <a:rPr sz="2400" spc="-135" dirty="0">
                <a:latin typeface="Trebuchet MS"/>
                <a:cs typeface="Trebuchet MS"/>
              </a:rPr>
              <a:t> </a:t>
            </a:r>
            <a:r>
              <a:rPr sz="2400" spc="-195" dirty="0">
                <a:latin typeface="Trebuchet MS"/>
                <a:cs typeface="Trebuchet MS"/>
              </a:rPr>
              <a:t>manner.</a:t>
            </a:r>
            <a:endParaRPr sz="2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275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tabLst>
                <a:tab pos="4311015" algn="l"/>
              </a:tabLst>
            </a:pPr>
            <a:r>
              <a:rPr sz="2400" spc="-100" dirty="0">
                <a:latin typeface="Trebuchet MS"/>
                <a:cs typeface="Trebuchet MS"/>
              </a:rPr>
              <a:t>Try </a:t>
            </a:r>
            <a:r>
              <a:rPr sz="2400" spc="-145" dirty="0">
                <a:latin typeface="Trebuchet MS"/>
                <a:cs typeface="Trebuchet MS"/>
              </a:rPr>
              <a:t>putting </a:t>
            </a:r>
            <a:r>
              <a:rPr sz="2400" spc="-120" dirty="0">
                <a:latin typeface="Trebuchet MS"/>
                <a:cs typeface="Trebuchet MS"/>
              </a:rPr>
              <a:t>yourself </a:t>
            </a:r>
            <a:r>
              <a:rPr sz="2400" spc="-140" dirty="0">
                <a:latin typeface="Trebuchet MS"/>
                <a:cs typeface="Trebuchet MS"/>
              </a:rPr>
              <a:t>in </a:t>
            </a:r>
            <a:r>
              <a:rPr sz="2400" spc="-85" dirty="0">
                <a:latin typeface="Trebuchet MS"/>
                <a:cs typeface="Trebuchet MS"/>
              </a:rPr>
              <a:t>someone </a:t>
            </a:r>
            <a:r>
              <a:rPr sz="2400" spc="-90" dirty="0">
                <a:latin typeface="Trebuchet MS"/>
                <a:cs typeface="Trebuchet MS"/>
              </a:rPr>
              <a:t>else's </a:t>
            </a:r>
            <a:r>
              <a:rPr sz="2400" spc="-70" dirty="0">
                <a:latin typeface="Trebuchet MS"/>
                <a:cs typeface="Trebuchet MS"/>
              </a:rPr>
              <a:t>shoes </a:t>
            </a:r>
            <a:r>
              <a:rPr sz="2400" spc="-60" dirty="0">
                <a:latin typeface="Trebuchet MS"/>
                <a:cs typeface="Trebuchet MS"/>
              </a:rPr>
              <a:t>to </a:t>
            </a:r>
            <a:r>
              <a:rPr sz="2400" spc="-125" dirty="0">
                <a:latin typeface="Trebuchet MS"/>
                <a:cs typeface="Trebuchet MS"/>
              </a:rPr>
              <a:t>see </a:t>
            </a:r>
            <a:r>
              <a:rPr sz="2400" spc="-60" dirty="0">
                <a:latin typeface="Trebuchet MS"/>
                <a:cs typeface="Trebuchet MS"/>
              </a:rPr>
              <a:t>how </a:t>
            </a:r>
            <a:r>
              <a:rPr sz="2400" spc="-160" dirty="0">
                <a:latin typeface="Trebuchet MS"/>
                <a:cs typeface="Trebuchet MS"/>
              </a:rPr>
              <a:t>it </a:t>
            </a:r>
            <a:r>
              <a:rPr sz="2400" spc="-100" dirty="0">
                <a:latin typeface="Trebuchet MS"/>
                <a:cs typeface="Trebuchet MS"/>
              </a:rPr>
              <a:t>would  </a:t>
            </a:r>
            <a:r>
              <a:rPr sz="2400" spc="-204" dirty="0">
                <a:latin typeface="Trebuchet MS"/>
                <a:cs typeface="Trebuchet MS"/>
              </a:rPr>
              <a:t>feel </a:t>
            </a:r>
            <a:r>
              <a:rPr sz="2400" spc="-229" dirty="0">
                <a:latin typeface="Trebuchet MS"/>
                <a:cs typeface="Trebuchet MS"/>
              </a:rPr>
              <a:t>if  </a:t>
            </a:r>
            <a:r>
              <a:rPr sz="2400" spc="-90" dirty="0">
                <a:latin typeface="Trebuchet MS"/>
                <a:cs typeface="Trebuchet MS"/>
              </a:rPr>
              <a:t>you </a:t>
            </a:r>
            <a:r>
              <a:rPr sz="2400" spc="-120" dirty="0">
                <a:latin typeface="Trebuchet MS"/>
                <a:cs typeface="Trebuchet MS"/>
              </a:rPr>
              <a:t>were </a:t>
            </a:r>
            <a:r>
              <a:rPr sz="2400" spc="-140" dirty="0">
                <a:latin typeface="Trebuchet MS"/>
                <a:cs typeface="Trebuchet MS"/>
              </a:rPr>
              <a:t>in</a:t>
            </a:r>
            <a:r>
              <a:rPr sz="2400" spc="-130" dirty="0">
                <a:latin typeface="Trebuchet MS"/>
                <a:cs typeface="Trebuchet MS"/>
              </a:rPr>
              <a:t> </a:t>
            </a:r>
            <a:r>
              <a:rPr sz="2400" spc="-114" dirty="0">
                <a:latin typeface="Trebuchet MS"/>
                <a:cs typeface="Trebuchet MS"/>
              </a:rPr>
              <a:t>their</a:t>
            </a:r>
            <a:r>
              <a:rPr sz="2400" spc="-70" dirty="0">
                <a:latin typeface="Trebuchet MS"/>
                <a:cs typeface="Trebuchet MS"/>
              </a:rPr>
              <a:t> </a:t>
            </a:r>
            <a:r>
              <a:rPr sz="2400" spc="-145" dirty="0">
                <a:latin typeface="Trebuchet MS"/>
                <a:cs typeface="Trebuchet MS"/>
              </a:rPr>
              <a:t>situation.	</a:t>
            </a:r>
            <a:r>
              <a:rPr sz="2400" spc="-110" dirty="0">
                <a:latin typeface="Trebuchet MS"/>
                <a:cs typeface="Trebuchet MS"/>
              </a:rPr>
              <a:t>Sometimes </a:t>
            </a:r>
            <a:r>
              <a:rPr sz="2400" spc="-135" dirty="0">
                <a:latin typeface="Trebuchet MS"/>
                <a:cs typeface="Trebuchet MS"/>
              </a:rPr>
              <a:t>we </a:t>
            </a:r>
            <a:r>
              <a:rPr sz="2400" spc="-150" dirty="0">
                <a:latin typeface="Trebuchet MS"/>
                <a:cs typeface="Trebuchet MS"/>
              </a:rPr>
              <a:t>will </a:t>
            </a:r>
            <a:r>
              <a:rPr sz="2400" spc="-195" dirty="0">
                <a:latin typeface="Trebuchet MS"/>
                <a:cs typeface="Trebuchet MS"/>
              </a:rPr>
              <a:t>have </a:t>
            </a:r>
            <a:r>
              <a:rPr sz="2400" spc="-60" dirty="0">
                <a:latin typeface="Trebuchet MS"/>
                <a:cs typeface="Trebuchet MS"/>
              </a:rPr>
              <a:t>to  </a:t>
            </a:r>
            <a:r>
              <a:rPr sz="2400" spc="-130" dirty="0">
                <a:latin typeface="Trebuchet MS"/>
                <a:cs typeface="Trebuchet MS"/>
              </a:rPr>
              <a:t>apologize </a:t>
            </a:r>
            <a:r>
              <a:rPr sz="2400" spc="-90" dirty="0">
                <a:latin typeface="Trebuchet MS"/>
                <a:cs typeface="Trebuchet MS"/>
              </a:rPr>
              <a:t>for </a:t>
            </a:r>
            <a:r>
              <a:rPr sz="2400" spc="-120" dirty="0">
                <a:latin typeface="Trebuchet MS"/>
                <a:cs typeface="Trebuchet MS"/>
              </a:rPr>
              <a:t>something </a:t>
            </a:r>
            <a:r>
              <a:rPr sz="2400" spc="-135" dirty="0">
                <a:latin typeface="Trebuchet MS"/>
                <a:cs typeface="Trebuchet MS"/>
              </a:rPr>
              <a:t>we </a:t>
            </a:r>
            <a:r>
              <a:rPr sz="2400" spc="-155" dirty="0">
                <a:latin typeface="Trebuchet MS"/>
                <a:cs typeface="Trebuchet MS"/>
              </a:rPr>
              <a:t>might </a:t>
            </a:r>
            <a:r>
              <a:rPr sz="2400" spc="-195" dirty="0">
                <a:latin typeface="Trebuchet MS"/>
                <a:cs typeface="Trebuchet MS"/>
              </a:rPr>
              <a:t>have </a:t>
            </a:r>
            <a:r>
              <a:rPr sz="2400" spc="-90" dirty="0">
                <a:latin typeface="Trebuchet MS"/>
                <a:cs typeface="Trebuchet MS"/>
              </a:rPr>
              <a:t>done </a:t>
            </a:r>
            <a:r>
              <a:rPr sz="2400" spc="-145" dirty="0">
                <a:latin typeface="Trebuchet MS"/>
                <a:cs typeface="Trebuchet MS"/>
              </a:rPr>
              <a:t>intentionally </a:t>
            </a:r>
            <a:r>
              <a:rPr sz="2400" spc="25" dirty="0">
                <a:latin typeface="Trebuchet MS"/>
                <a:cs typeface="Trebuchet MS"/>
              </a:rPr>
              <a:t>or  </a:t>
            </a:r>
            <a:r>
              <a:rPr sz="2400" spc="-165" dirty="0">
                <a:latin typeface="Trebuchet MS"/>
                <a:cs typeface="Trebuchet MS"/>
              </a:rPr>
              <a:t>unintentionally.</a:t>
            </a:r>
            <a:endParaRPr sz="2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7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2400" spc="-100" dirty="0">
                <a:solidFill>
                  <a:srgbClr val="0000FF"/>
                </a:solidFill>
                <a:latin typeface="Trebuchet MS"/>
                <a:cs typeface="Trebuchet MS"/>
              </a:rPr>
              <a:t>Communicate </a:t>
            </a:r>
            <a:r>
              <a:rPr sz="2400" spc="-125" dirty="0">
                <a:latin typeface="Trebuchet MS"/>
                <a:cs typeface="Trebuchet MS"/>
              </a:rPr>
              <a:t>with </a:t>
            </a:r>
            <a:r>
              <a:rPr sz="2400" spc="-70" dirty="0">
                <a:latin typeface="Trebuchet MS"/>
                <a:cs typeface="Trebuchet MS"/>
              </a:rPr>
              <a:t>I</a:t>
            </a:r>
            <a:r>
              <a:rPr sz="2400" spc="20" dirty="0">
                <a:latin typeface="Trebuchet MS"/>
                <a:cs typeface="Trebuchet MS"/>
              </a:rPr>
              <a:t> </a:t>
            </a:r>
            <a:r>
              <a:rPr sz="2400" spc="-155" dirty="0">
                <a:latin typeface="Trebuchet MS"/>
                <a:cs typeface="Trebuchet MS"/>
              </a:rPr>
              <a:t>messages.</a:t>
            </a:r>
            <a:endParaRPr sz="2400">
              <a:latin typeface="Trebuchet MS"/>
              <a:cs typeface="Trebuchet MS"/>
            </a:endParaRPr>
          </a:p>
          <a:p>
            <a:pPr marL="698500">
              <a:lnSpc>
                <a:spcPct val="100000"/>
              </a:lnSpc>
              <a:spcBef>
                <a:spcPts val="994"/>
              </a:spcBef>
              <a:tabLst>
                <a:tab pos="2070100" algn="l"/>
              </a:tabLst>
            </a:pPr>
            <a:r>
              <a:rPr sz="2400" spc="-155" dirty="0">
                <a:latin typeface="Trebuchet MS"/>
                <a:cs typeface="Trebuchet MS"/>
              </a:rPr>
              <a:t>Examples:	</a:t>
            </a:r>
            <a:r>
              <a:rPr sz="2400" spc="-70" dirty="0">
                <a:latin typeface="Trebuchet MS"/>
                <a:cs typeface="Trebuchet MS"/>
              </a:rPr>
              <a:t>I </a:t>
            </a:r>
            <a:r>
              <a:rPr sz="2400" spc="-114" dirty="0">
                <a:latin typeface="Trebuchet MS"/>
                <a:cs typeface="Trebuchet MS"/>
              </a:rPr>
              <a:t>thought </a:t>
            </a:r>
            <a:r>
              <a:rPr sz="2400" spc="-85" dirty="0">
                <a:latin typeface="Trebuchet MS"/>
                <a:cs typeface="Trebuchet MS"/>
              </a:rPr>
              <a:t>you</a:t>
            </a:r>
            <a:r>
              <a:rPr sz="2400" spc="-15" dirty="0">
                <a:latin typeface="Trebuchet MS"/>
                <a:cs typeface="Trebuchet MS"/>
              </a:rPr>
              <a:t> </a:t>
            </a:r>
            <a:r>
              <a:rPr sz="2400" spc="-295" dirty="0">
                <a:latin typeface="Trebuchet MS"/>
                <a:cs typeface="Trebuchet MS"/>
              </a:rPr>
              <a:t>said..........</a:t>
            </a:r>
            <a:endParaRPr sz="2400">
              <a:latin typeface="Trebuchet MS"/>
              <a:cs typeface="Trebuchet MS"/>
            </a:endParaRPr>
          </a:p>
          <a:p>
            <a:pPr marL="2070100">
              <a:lnSpc>
                <a:spcPct val="100000"/>
              </a:lnSpc>
              <a:spcBef>
                <a:spcPts val="1010"/>
              </a:spcBef>
            </a:pPr>
            <a:r>
              <a:rPr sz="2400" spc="-70" dirty="0">
                <a:latin typeface="Trebuchet MS"/>
                <a:cs typeface="Trebuchet MS"/>
              </a:rPr>
              <a:t>I </a:t>
            </a:r>
            <a:r>
              <a:rPr sz="2400" spc="-315" dirty="0">
                <a:latin typeface="Trebuchet MS"/>
                <a:cs typeface="Trebuchet MS"/>
              </a:rPr>
              <a:t>feel..........</a:t>
            </a:r>
            <a:endParaRPr sz="2400">
              <a:latin typeface="Trebuchet MS"/>
              <a:cs typeface="Trebuchet MS"/>
            </a:endParaRPr>
          </a:p>
          <a:p>
            <a:pPr marL="2070100">
              <a:lnSpc>
                <a:spcPct val="100000"/>
              </a:lnSpc>
              <a:spcBef>
                <a:spcPts val="1000"/>
              </a:spcBef>
            </a:pPr>
            <a:r>
              <a:rPr sz="2400" spc="15" dirty="0">
                <a:latin typeface="Trebuchet MS"/>
                <a:cs typeface="Trebuchet MS"/>
              </a:rPr>
              <a:t>When </a:t>
            </a:r>
            <a:r>
              <a:rPr sz="2400" spc="-120" dirty="0">
                <a:latin typeface="Trebuchet MS"/>
                <a:cs typeface="Trebuchet MS"/>
              </a:rPr>
              <a:t>this </a:t>
            </a:r>
            <a:r>
              <a:rPr sz="2400" spc="-150" dirty="0">
                <a:latin typeface="Trebuchet MS"/>
                <a:cs typeface="Trebuchet MS"/>
              </a:rPr>
              <a:t>happened </a:t>
            </a:r>
            <a:r>
              <a:rPr sz="2400" spc="-70" dirty="0">
                <a:latin typeface="Trebuchet MS"/>
                <a:cs typeface="Trebuchet MS"/>
              </a:rPr>
              <a:t>I</a:t>
            </a:r>
            <a:r>
              <a:rPr sz="2400" spc="-5" dirty="0">
                <a:latin typeface="Trebuchet MS"/>
                <a:cs typeface="Trebuchet MS"/>
              </a:rPr>
              <a:t> </a:t>
            </a:r>
            <a:r>
              <a:rPr sz="2400" spc="90" dirty="0">
                <a:latin typeface="Trebuchet MS"/>
                <a:cs typeface="Trebuchet MS"/>
              </a:rPr>
              <a:t>felt……….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43989" y="1849373"/>
            <a:ext cx="6572250" cy="0"/>
          </a:xfrm>
          <a:custGeom>
            <a:avLst/>
            <a:gdLst/>
            <a:ahLst/>
            <a:cxnLst/>
            <a:rect l="l" t="t" r="r" b="b"/>
            <a:pathLst>
              <a:path w="6572250">
                <a:moveTo>
                  <a:pt x="0" y="0"/>
                </a:moveTo>
                <a:lnTo>
                  <a:pt x="6572250" y="0"/>
                </a:lnTo>
              </a:path>
            </a:pathLst>
          </a:custGeom>
          <a:ln w="32004">
            <a:solidFill>
              <a:srgbClr val="B71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21967" y="780414"/>
            <a:ext cx="348551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135" dirty="0">
                <a:latin typeface="Arial"/>
                <a:cs typeface="Arial"/>
              </a:rPr>
              <a:t>WHAT </a:t>
            </a:r>
            <a:r>
              <a:rPr sz="3200" spc="-385" dirty="0">
                <a:latin typeface="Arial"/>
                <a:cs typeface="Arial"/>
              </a:rPr>
              <a:t>IS</a:t>
            </a:r>
            <a:r>
              <a:rPr sz="3200" spc="-120" dirty="0">
                <a:latin typeface="Arial"/>
                <a:cs typeface="Arial"/>
              </a:rPr>
              <a:t> </a:t>
            </a:r>
            <a:r>
              <a:rPr sz="3200" spc="-170" dirty="0">
                <a:latin typeface="Arial"/>
                <a:cs typeface="Arial"/>
              </a:rPr>
              <a:t>BULLYING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4540" y="2127972"/>
            <a:ext cx="7600950" cy="3499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5080" indent="-229235" algn="just">
              <a:lnSpc>
                <a:spcPct val="110000"/>
              </a:lnSpc>
              <a:spcBef>
                <a:spcPts val="95"/>
              </a:spcBef>
              <a:buClr>
                <a:srgbClr val="B71E42"/>
              </a:buClr>
              <a:buChar char="•"/>
              <a:tabLst>
                <a:tab pos="241935" algn="l"/>
              </a:tabLst>
            </a:pPr>
            <a:r>
              <a:rPr sz="2400" spc="-135" dirty="0">
                <a:latin typeface="Arial"/>
                <a:cs typeface="Arial"/>
              </a:rPr>
              <a:t>BULLYING </a:t>
            </a:r>
            <a:r>
              <a:rPr sz="2400" spc="-290" dirty="0">
                <a:latin typeface="Arial"/>
                <a:cs typeface="Arial"/>
              </a:rPr>
              <a:t>IS </a:t>
            </a:r>
            <a:r>
              <a:rPr sz="2400" spc="-120" dirty="0">
                <a:latin typeface="Arial"/>
                <a:cs typeface="Arial"/>
              </a:rPr>
              <a:t>INTENTIONAL, </a:t>
            </a:r>
            <a:r>
              <a:rPr sz="2400" spc="-215" dirty="0">
                <a:latin typeface="Arial"/>
                <a:cs typeface="Arial"/>
              </a:rPr>
              <a:t>REPEATED </a:t>
            </a:r>
            <a:r>
              <a:rPr sz="2400" spc="-170" dirty="0">
                <a:latin typeface="Arial"/>
                <a:cs typeface="Arial"/>
              </a:rPr>
              <a:t>HURTFUL </a:t>
            </a:r>
            <a:r>
              <a:rPr sz="2400" spc="-245" dirty="0">
                <a:latin typeface="Arial"/>
                <a:cs typeface="Arial"/>
              </a:rPr>
              <a:t>ACTS,  </a:t>
            </a:r>
            <a:r>
              <a:rPr sz="2400" spc="-235" dirty="0">
                <a:latin typeface="Arial"/>
                <a:cs typeface="Arial"/>
              </a:rPr>
              <a:t>WORDS </a:t>
            </a:r>
            <a:r>
              <a:rPr sz="2400" spc="-220" dirty="0">
                <a:latin typeface="Arial"/>
                <a:cs typeface="Arial"/>
              </a:rPr>
              <a:t>OR </a:t>
            </a:r>
            <a:r>
              <a:rPr sz="2400" spc="-204" dirty="0">
                <a:latin typeface="Arial"/>
                <a:cs typeface="Arial"/>
              </a:rPr>
              <a:t>OTHER </a:t>
            </a:r>
            <a:r>
              <a:rPr sz="2400" spc="-145" dirty="0">
                <a:latin typeface="Arial"/>
                <a:cs typeface="Arial"/>
              </a:rPr>
              <a:t>BEHAVIOR </a:t>
            </a:r>
            <a:r>
              <a:rPr sz="2400" spc="-185" dirty="0">
                <a:latin typeface="Arial"/>
                <a:cs typeface="Arial"/>
              </a:rPr>
              <a:t>COMMITTED </a:t>
            </a:r>
            <a:r>
              <a:rPr sz="2400" spc="-165" dirty="0">
                <a:latin typeface="Arial"/>
                <a:cs typeface="Arial"/>
              </a:rPr>
              <a:t>BY </a:t>
            </a:r>
            <a:r>
              <a:rPr sz="2400" spc="-155" dirty="0">
                <a:latin typeface="Arial"/>
                <a:cs typeface="Arial"/>
              </a:rPr>
              <a:t>ONE </a:t>
            </a:r>
            <a:r>
              <a:rPr sz="2400" spc="-225" dirty="0">
                <a:latin typeface="Arial"/>
                <a:cs typeface="Arial"/>
              </a:rPr>
              <a:t>OR  </a:t>
            </a:r>
            <a:r>
              <a:rPr sz="2400" spc="-220" dirty="0">
                <a:latin typeface="Arial"/>
                <a:cs typeface="Arial"/>
              </a:rPr>
              <a:t>MORE </a:t>
            </a:r>
            <a:r>
              <a:rPr sz="2400" spc="-160" dirty="0">
                <a:latin typeface="Arial"/>
                <a:cs typeface="Arial"/>
              </a:rPr>
              <a:t>CHILDREN </a:t>
            </a:r>
            <a:r>
              <a:rPr sz="2400" spc="-165" dirty="0">
                <a:latin typeface="Arial"/>
                <a:cs typeface="Arial"/>
              </a:rPr>
              <a:t>AGAINST</a:t>
            </a:r>
            <a:r>
              <a:rPr sz="2400" spc="175" dirty="0">
                <a:latin typeface="Arial"/>
                <a:cs typeface="Arial"/>
              </a:rPr>
              <a:t> </a:t>
            </a:r>
            <a:r>
              <a:rPr sz="2400" spc="-150" dirty="0">
                <a:latin typeface="Arial"/>
                <a:cs typeface="Arial"/>
              </a:rPr>
              <a:t>ANOTHER.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B71E42"/>
              </a:buClr>
              <a:buFont typeface="Arial"/>
              <a:buChar char="•"/>
            </a:pPr>
            <a:endParaRPr sz="2600">
              <a:latin typeface="Arial"/>
              <a:cs typeface="Arial"/>
            </a:endParaRPr>
          </a:p>
          <a:p>
            <a:pPr marL="241300" marR="99060" indent="-229235">
              <a:lnSpc>
                <a:spcPct val="110000"/>
              </a:lnSpc>
              <a:spcBef>
                <a:spcPts val="2185"/>
              </a:spcBef>
              <a:buClr>
                <a:srgbClr val="B71E42"/>
              </a:buClr>
              <a:buChar char="•"/>
              <a:tabLst>
                <a:tab pos="241935" algn="l"/>
              </a:tabLst>
            </a:pPr>
            <a:r>
              <a:rPr sz="2400" spc="-275" dirty="0">
                <a:latin typeface="Arial"/>
                <a:cs typeface="Arial"/>
              </a:rPr>
              <a:t>THESE </a:t>
            </a:r>
            <a:r>
              <a:rPr sz="2400" spc="-170" dirty="0">
                <a:latin typeface="Arial"/>
                <a:cs typeface="Arial"/>
              </a:rPr>
              <a:t>NEGATIVE </a:t>
            </a:r>
            <a:r>
              <a:rPr sz="2400" spc="-265" dirty="0">
                <a:latin typeface="Arial"/>
                <a:cs typeface="Arial"/>
              </a:rPr>
              <a:t>ACTS </a:t>
            </a:r>
            <a:r>
              <a:rPr sz="2400" spc="-220" dirty="0">
                <a:latin typeface="Arial"/>
                <a:cs typeface="Arial"/>
              </a:rPr>
              <a:t>ARE </a:t>
            </a:r>
            <a:r>
              <a:rPr sz="2400" spc="-125" dirty="0">
                <a:latin typeface="Arial"/>
                <a:cs typeface="Arial"/>
              </a:rPr>
              <a:t>NOT </a:t>
            </a:r>
            <a:r>
              <a:rPr sz="2400" spc="-120" dirty="0">
                <a:latin typeface="Arial"/>
                <a:cs typeface="Arial"/>
              </a:rPr>
              <a:t>INTENTIONALLY  </a:t>
            </a:r>
            <a:r>
              <a:rPr sz="2400" spc="-175" dirty="0">
                <a:latin typeface="Arial"/>
                <a:cs typeface="Arial"/>
              </a:rPr>
              <a:t>PROVOKED </a:t>
            </a:r>
            <a:r>
              <a:rPr sz="2400" spc="-165" dirty="0">
                <a:latin typeface="Arial"/>
                <a:cs typeface="Arial"/>
              </a:rPr>
              <a:t>BY </a:t>
            </a:r>
            <a:r>
              <a:rPr sz="2400" spc="-190" dirty="0">
                <a:latin typeface="Arial"/>
                <a:cs typeface="Arial"/>
              </a:rPr>
              <a:t>THE </a:t>
            </a:r>
            <a:r>
              <a:rPr sz="2400" spc="-200" dirty="0">
                <a:latin typeface="Arial"/>
                <a:cs typeface="Arial"/>
              </a:rPr>
              <a:t>VICTIMS, </a:t>
            </a:r>
            <a:r>
              <a:rPr sz="2400" spc="-50" dirty="0">
                <a:latin typeface="Arial"/>
                <a:cs typeface="Arial"/>
              </a:rPr>
              <a:t>AND </a:t>
            </a:r>
            <a:r>
              <a:rPr sz="2400" spc="-210" dirty="0">
                <a:latin typeface="Arial"/>
                <a:cs typeface="Arial"/>
              </a:rPr>
              <a:t>FOR </a:t>
            </a:r>
            <a:r>
              <a:rPr sz="2400" spc="-240" dirty="0">
                <a:latin typeface="Arial"/>
                <a:cs typeface="Arial"/>
              </a:rPr>
              <a:t>SUCH </a:t>
            </a:r>
            <a:r>
              <a:rPr sz="2400" spc="-265" dirty="0">
                <a:latin typeface="Arial"/>
                <a:cs typeface="Arial"/>
              </a:rPr>
              <a:t>ACTS </a:t>
            </a:r>
            <a:r>
              <a:rPr sz="2400" spc="-190" dirty="0">
                <a:latin typeface="Arial"/>
                <a:cs typeface="Arial"/>
              </a:rPr>
              <a:t>TO  </a:t>
            </a:r>
            <a:r>
              <a:rPr sz="2400" spc="-225" dirty="0">
                <a:latin typeface="Arial"/>
                <a:cs typeface="Arial"/>
              </a:rPr>
              <a:t>BE </a:t>
            </a:r>
            <a:r>
              <a:rPr sz="2400" spc="-165" dirty="0">
                <a:latin typeface="Arial"/>
                <a:cs typeface="Arial"/>
              </a:rPr>
              <a:t>DEFINED </a:t>
            </a:r>
            <a:r>
              <a:rPr sz="2400" spc="-254" dirty="0">
                <a:latin typeface="Arial"/>
                <a:cs typeface="Arial"/>
              </a:rPr>
              <a:t>AS </a:t>
            </a:r>
            <a:r>
              <a:rPr sz="2400" spc="-135" dirty="0">
                <a:latin typeface="Arial"/>
                <a:cs typeface="Arial"/>
              </a:rPr>
              <a:t>BULLYING </a:t>
            </a:r>
            <a:r>
              <a:rPr sz="2400" spc="-20" dirty="0">
                <a:latin typeface="Arial"/>
                <a:cs typeface="Arial"/>
              </a:rPr>
              <a:t>AN </a:t>
            </a:r>
            <a:r>
              <a:rPr sz="2400" spc="-125" dirty="0">
                <a:latin typeface="Arial"/>
                <a:cs typeface="Arial"/>
              </a:rPr>
              <a:t>IMBALANCE </a:t>
            </a:r>
            <a:r>
              <a:rPr sz="2400" spc="-165" dirty="0">
                <a:latin typeface="Arial"/>
                <a:cs typeface="Arial"/>
              </a:rPr>
              <a:t>OF </a:t>
            </a:r>
            <a:r>
              <a:rPr sz="2400" spc="-200" dirty="0">
                <a:latin typeface="Arial"/>
                <a:cs typeface="Arial"/>
              </a:rPr>
              <a:t>POWER  </a:t>
            </a:r>
            <a:r>
              <a:rPr sz="2400" spc="-250" dirty="0">
                <a:latin typeface="Arial"/>
                <a:cs typeface="Arial"/>
              </a:rPr>
              <a:t>MUST </a:t>
            </a:r>
            <a:r>
              <a:rPr sz="2400" spc="-275" dirty="0">
                <a:latin typeface="Arial"/>
                <a:cs typeface="Arial"/>
              </a:rPr>
              <a:t>EXIST </a:t>
            </a:r>
            <a:r>
              <a:rPr sz="2400" spc="-210" dirty="0">
                <a:latin typeface="Arial"/>
                <a:cs typeface="Arial"/>
              </a:rPr>
              <a:t>BETWEEN </a:t>
            </a:r>
            <a:r>
              <a:rPr sz="2400" spc="-190" dirty="0">
                <a:latin typeface="Arial"/>
                <a:cs typeface="Arial"/>
              </a:rPr>
              <a:t>THE </a:t>
            </a:r>
            <a:r>
              <a:rPr sz="2400" spc="-140" dirty="0">
                <a:latin typeface="Arial"/>
                <a:cs typeface="Arial"/>
              </a:rPr>
              <a:t>BULLY </a:t>
            </a:r>
            <a:r>
              <a:rPr sz="2400" spc="-45" dirty="0">
                <a:latin typeface="Arial"/>
                <a:cs typeface="Arial"/>
              </a:rPr>
              <a:t>AND </a:t>
            </a:r>
            <a:r>
              <a:rPr sz="2400" spc="-190" dirty="0">
                <a:latin typeface="Arial"/>
                <a:cs typeface="Arial"/>
              </a:rPr>
              <a:t>THE</a:t>
            </a:r>
            <a:r>
              <a:rPr sz="2400" spc="-170" dirty="0">
                <a:latin typeface="Arial"/>
                <a:cs typeface="Arial"/>
              </a:rPr>
              <a:t> </a:t>
            </a:r>
            <a:r>
              <a:rPr sz="2400" spc="-165" dirty="0">
                <a:latin typeface="Arial"/>
                <a:cs typeface="Arial"/>
              </a:rPr>
              <a:t>VICTIM.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94259"/>
            <a:ext cx="19119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u="heavy" spc="-6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</a:rPr>
              <a:t>Compromise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35940" y="850519"/>
            <a:ext cx="8051800" cy="5050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7635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rebuchet MS"/>
                <a:cs typeface="Trebuchet MS"/>
              </a:rPr>
              <a:t>Come </a:t>
            </a:r>
            <a:r>
              <a:rPr sz="2400" spc="-125" dirty="0">
                <a:latin typeface="Trebuchet MS"/>
                <a:cs typeface="Trebuchet MS"/>
              </a:rPr>
              <a:t>up with </a:t>
            </a:r>
            <a:r>
              <a:rPr sz="2400" spc="-240" dirty="0">
                <a:latin typeface="Trebuchet MS"/>
                <a:cs typeface="Trebuchet MS"/>
              </a:rPr>
              <a:t>a </a:t>
            </a:r>
            <a:r>
              <a:rPr sz="2400" spc="-90" dirty="0">
                <a:latin typeface="Trebuchet MS"/>
                <a:cs typeface="Trebuchet MS"/>
              </a:rPr>
              <a:t>solution </a:t>
            </a:r>
            <a:r>
              <a:rPr sz="2400" spc="-165" dirty="0">
                <a:latin typeface="Trebuchet MS"/>
                <a:cs typeface="Trebuchet MS"/>
              </a:rPr>
              <a:t>that </a:t>
            </a:r>
            <a:r>
              <a:rPr sz="2400" spc="-95" dirty="0">
                <a:latin typeface="Trebuchet MS"/>
                <a:cs typeface="Trebuchet MS"/>
              </a:rPr>
              <a:t>both </a:t>
            </a:r>
            <a:r>
              <a:rPr sz="2400" spc="-125" dirty="0">
                <a:latin typeface="Trebuchet MS"/>
                <a:cs typeface="Trebuchet MS"/>
              </a:rPr>
              <a:t>parties </a:t>
            </a:r>
            <a:r>
              <a:rPr sz="2400" spc="-165" dirty="0">
                <a:latin typeface="Trebuchet MS"/>
                <a:cs typeface="Trebuchet MS"/>
              </a:rPr>
              <a:t>can </a:t>
            </a:r>
            <a:r>
              <a:rPr sz="2400" spc="-160" dirty="0">
                <a:latin typeface="Trebuchet MS"/>
                <a:cs typeface="Trebuchet MS"/>
              </a:rPr>
              <a:t>agree </a:t>
            </a:r>
            <a:r>
              <a:rPr sz="2400" spc="-170" dirty="0">
                <a:latin typeface="Trebuchet MS"/>
                <a:cs typeface="Trebuchet MS"/>
              </a:rPr>
              <a:t>with.  </a:t>
            </a:r>
            <a:r>
              <a:rPr sz="2400" spc="-70" dirty="0">
                <a:latin typeface="Trebuchet MS"/>
                <a:cs typeface="Trebuchet MS"/>
              </a:rPr>
              <a:t>Through </a:t>
            </a:r>
            <a:r>
              <a:rPr sz="2400" spc="-120" dirty="0">
                <a:latin typeface="Trebuchet MS"/>
                <a:cs typeface="Trebuchet MS"/>
              </a:rPr>
              <a:t>communication </a:t>
            </a:r>
            <a:r>
              <a:rPr sz="2400" spc="-85" dirty="0">
                <a:latin typeface="Trebuchet MS"/>
                <a:cs typeface="Trebuchet MS"/>
              </a:rPr>
              <a:t>you </a:t>
            </a:r>
            <a:r>
              <a:rPr sz="2400" spc="-95" dirty="0">
                <a:latin typeface="Trebuchet MS"/>
                <a:cs typeface="Trebuchet MS"/>
              </a:rPr>
              <a:t>discuss </a:t>
            </a:r>
            <a:r>
              <a:rPr sz="2400" spc="-80" dirty="0">
                <a:latin typeface="Trebuchet MS"/>
                <a:cs typeface="Trebuchet MS"/>
              </a:rPr>
              <a:t>options </a:t>
            </a:r>
            <a:r>
              <a:rPr sz="2400" spc="-60" dirty="0">
                <a:latin typeface="Trebuchet MS"/>
                <a:cs typeface="Trebuchet MS"/>
              </a:rPr>
              <a:t>to </a:t>
            </a:r>
            <a:r>
              <a:rPr sz="2400" spc="-125" dirty="0">
                <a:latin typeface="Trebuchet MS"/>
                <a:cs typeface="Trebuchet MS"/>
              </a:rPr>
              <a:t>see </a:t>
            </a:r>
            <a:r>
              <a:rPr sz="2400" spc="-150" dirty="0">
                <a:latin typeface="Trebuchet MS"/>
                <a:cs typeface="Trebuchet MS"/>
              </a:rPr>
              <a:t>what </a:t>
            </a:r>
            <a:r>
              <a:rPr sz="2400" spc="-35" dirty="0">
                <a:latin typeface="Trebuchet MS"/>
                <a:cs typeface="Trebuchet MS"/>
              </a:rPr>
              <a:t>works  </a:t>
            </a:r>
            <a:r>
              <a:rPr sz="2400" spc="-90" dirty="0">
                <a:latin typeface="Trebuchet MS"/>
                <a:cs typeface="Trebuchet MS"/>
              </a:rPr>
              <a:t>for </a:t>
            </a:r>
            <a:r>
              <a:rPr sz="2400" spc="-135" dirty="0">
                <a:latin typeface="Trebuchet MS"/>
                <a:cs typeface="Trebuchet MS"/>
              </a:rPr>
              <a:t>everyone, </a:t>
            </a:r>
            <a:r>
              <a:rPr sz="2400" spc="-80" dirty="0">
                <a:latin typeface="Trebuchet MS"/>
                <a:cs typeface="Trebuchet MS"/>
              </a:rPr>
              <a:t>not </a:t>
            </a:r>
            <a:r>
              <a:rPr sz="2400" spc="-175" dirty="0">
                <a:latin typeface="Trebuchet MS"/>
                <a:cs typeface="Trebuchet MS"/>
              </a:rPr>
              <a:t>just </a:t>
            </a:r>
            <a:r>
              <a:rPr sz="2400" spc="-90" dirty="0">
                <a:latin typeface="Trebuchet MS"/>
                <a:cs typeface="Trebuchet MS"/>
              </a:rPr>
              <a:t>for </a:t>
            </a:r>
            <a:r>
              <a:rPr sz="2400" spc="-80" dirty="0">
                <a:latin typeface="Trebuchet MS"/>
                <a:cs typeface="Trebuchet MS"/>
              </a:rPr>
              <a:t>one</a:t>
            </a:r>
            <a:r>
              <a:rPr sz="2400" spc="-45" dirty="0">
                <a:latin typeface="Trebuchet MS"/>
                <a:cs typeface="Trebuchet MS"/>
              </a:rPr>
              <a:t> </a:t>
            </a:r>
            <a:r>
              <a:rPr sz="2400" spc="-110" dirty="0">
                <a:latin typeface="Trebuchet MS"/>
                <a:cs typeface="Trebuchet MS"/>
              </a:rPr>
              <a:t>person.</a:t>
            </a:r>
            <a:endParaRPr sz="2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7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2800" u="heavy" spc="-12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rebuchet MS"/>
                <a:cs typeface="Trebuchet MS"/>
              </a:rPr>
              <a:t>Mediation</a:t>
            </a:r>
            <a:endParaRPr sz="280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1030"/>
              </a:spcBef>
              <a:tabLst>
                <a:tab pos="2559050" algn="l"/>
              </a:tabLst>
            </a:pPr>
            <a:r>
              <a:rPr sz="2400" spc="-15" dirty="0">
                <a:latin typeface="Trebuchet MS"/>
                <a:cs typeface="Trebuchet MS"/>
              </a:rPr>
              <a:t>What</a:t>
            </a:r>
            <a:r>
              <a:rPr sz="2400" spc="-45" dirty="0">
                <a:latin typeface="Trebuchet MS"/>
                <a:cs typeface="Trebuchet MS"/>
              </a:rPr>
              <a:t> </a:t>
            </a:r>
            <a:r>
              <a:rPr sz="2400" spc="-110" dirty="0">
                <a:latin typeface="Trebuchet MS"/>
                <a:cs typeface="Trebuchet MS"/>
              </a:rPr>
              <a:t>is</a:t>
            </a:r>
            <a:r>
              <a:rPr sz="2400" spc="-55" dirty="0">
                <a:latin typeface="Trebuchet MS"/>
                <a:cs typeface="Trebuchet MS"/>
              </a:rPr>
              <a:t> </a:t>
            </a:r>
            <a:r>
              <a:rPr sz="2400" spc="-130" dirty="0">
                <a:latin typeface="Trebuchet MS"/>
                <a:cs typeface="Trebuchet MS"/>
              </a:rPr>
              <a:t>mediation?	</a:t>
            </a:r>
            <a:r>
              <a:rPr sz="2400" spc="-100" dirty="0">
                <a:latin typeface="Trebuchet MS"/>
                <a:cs typeface="Trebuchet MS"/>
              </a:rPr>
              <a:t>Mediation </a:t>
            </a:r>
            <a:r>
              <a:rPr sz="2400" spc="-110" dirty="0">
                <a:latin typeface="Trebuchet MS"/>
                <a:cs typeface="Trebuchet MS"/>
              </a:rPr>
              <a:t>is </a:t>
            </a:r>
            <a:r>
              <a:rPr sz="2400" spc="-114" dirty="0">
                <a:latin typeface="Trebuchet MS"/>
                <a:cs typeface="Trebuchet MS"/>
              </a:rPr>
              <a:t>when </a:t>
            </a:r>
            <a:r>
              <a:rPr sz="2400" spc="-240" dirty="0">
                <a:latin typeface="Trebuchet MS"/>
                <a:cs typeface="Trebuchet MS"/>
              </a:rPr>
              <a:t>a </a:t>
            </a:r>
            <a:r>
              <a:rPr sz="2400" spc="-70" dirty="0">
                <a:latin typeface="Trebuchet MS"/>
                <a:cs typeface="Trebuchet MS"/>
              </a:rPr>
              <a:t>person </a:t>
            </a:r>
            <a:r>
              <a:rPr sz="2400" spc="-125" dirty="0">
                <a:latin typeface="Trebuchet MS"/>
                <a:cs typeface="Trebuchet MS"/>
              </a:rPr>
              <a:t>listens </a:t>
            </a:r>
            <a:r>
              <a:rPr sz="2400" spc="-60" dirty="0">
                <a:latin typeface="Trebuchet MS"/>
                <a:cs typeface="Trebuchet MS"/>
              </a:rPr>
              <a:t>to </a:t>
            </a:r>
            <a:r>
              <a:rPr sz="2400" spc="-145" dirty="0">
                <a:latin typeface="Trebuchet MS"/>
                <a:cs typeface="Trebuchet MS"/>
              </a:rPr>
              <a:t>the  </a:t>
            </a:r>
            <a:r>
              <a:rPr sz="2400" spc="-125" dirty="0">
                <a:latin typeface="Trebuchet MS"/>
                <a:cs typeface="Trebuchet MS"/>
              </a:rPr>
              <a:t>people </a:t>
            </a:r>
            <a:r>
              <a:rPr sz="2400" spc="-170" dirty="0">
                <a:latin typeface="Trebuchet MS"/>
                <a:cs typeface="Trebuchet MS"/>
              </a:rPr>
              <a:t>having </a:t>
            </a:r>
            <a:r>
              <a:rPr sz="2400" spc="-165" dirty="0">
                <a:latin typeface="Trebuchet MS"/>
                <a:cs typeface="Trebuchet MS"/>
              </a:rPr>
              <a:t>conflict. </a:t>
            </a:r>
            <a:r>
              <a:rPr sz="2400" spc="-75" dirty="0">
                <a:latin typeface="Trebuchet MS"/>
                <a:cs typeface="Trebuchet MS"/>
              </a:rPr>
              <a:t>The </a:t>
            </a:r>
            <a:r>
              <a:rPr sz="2400" spc="-114" dirty="0">
                <a:latin typeface="Trebuchet MS"/>
                <a:cs typeface="Trebuchet MS"/>
              </a:rPr>
              <a:t>mediator </a:t>
            </a:r>
            <a:r>
              <a:rPr sz="2400" spc="-110" dirty="0">
                <a:latin typeface="Trebuchet MS"/>
                <a:cs typeface="Trebuchet MS"/>
              </a:rPr>
              <a:t>is </a:t>
            </a:r>
            <a:r>
              <a:rPr sz="2400" spc="-240" dirty="0">
                <a:latin typeface="Trebuchet MS"/>
                <a:cs typeface="Trebuchet MS"/>
              </a:rPr>
              <a:t>a </a:t>
            </a:r>
            <a:r>
              <a:rPr sz="2400" spc="-140" dirty="0">
                <a:latin typeface="Trebuchet MS"/>
                <a:cs typeface="Trebuchet MS"/>
              </a:rPr>
              <a:t>neutral </a:t>
            </a:r>
            <a:r>
              <a:rPr sz="2400" spc="-70" dirty="0">
                <a:latin typeface="Trebuchet MS"/>
                <a:cs typeface="Trebuchet MS"/>
              </a:rPr>
              <a:t>person </a:t>
            </a:r>
            <a:r>
              <a:rPr sz="2400" spc="-45" dirty="0">
                <a:latin typeface="Trebuchet MS"/>
                <a:cs typeface="Trebuchet MS"/>
              </a:rPr>
              <a:t>who </a:t>
            </a:r>
            <a:r>
              <a:rPr sz="2400" spc="-140" dirty="0">
                <a:latin typeface="Trebuchet MS"/>
                <a:cs typeface="Trebuchet MS"/>
              </a:rPr>
              <a:t>lets  </a:t>
            </a:r>
            <a:r>
              <a:rPr sz="2400" spc="-165" dirty="0">
                <a:latin typeface="Trebuchet MS"/>
                <a:cs typeface="Trebuchet MS"/>
              </a:rPr>
              <a:t>each </a:t>
            </a:r>
            <a:r>
              <a:rPr sz="2400" spc="-70" dirty="0">
                <a:latin typeface="Trebuchet MS"/>
                <a:cs typeface="Trebuchet MS"/>
              </a:rPr>
              <a:t>person </a:t>
            </a:r>
            <a:r>
              <a:rPr sz="2400" spc="-130" dirty="0">
                <a:latin typeface="Trebuchet MS"/>
                <a:cs typeface="Trebuchet MS"/>
              </a:rPr>
              <a:t>speak </a:t>
            </a:r>
            <a:r>
              <a:rPr sz="2400" spc="-155" dirty="0">
                <a:latin typeface="Trebuchet MS"/>
                <a:cs typeface="Trebuchet MS"/>
              </a:rPr>
              <a:t>and </a:t>
            </a:r>
            <a:r>
              <a:rPr sz="2400" spc="-130" dirty="0">
                <a:latin typeface="Trebuchet MS"/>
                <a:cs typeface="Trebuchet MS"/>
              </a:rPr>
              <a:t>helps </a:t>
            </a:r>
            <a:r>
              <a:rPr sz="2400" spc="-145" dirty="0">
                <a:latin typeface="Trebuchet MS"/>
                <a:cs typeface="Trebuchet MS"/>
              </a:rPr>
              <a:t>them </a:t>
            </a:r>
            <a:r>
              <a:rPr sz="2400" spc="-35" dirty="0">
                <a:latin typeface="Trebuchet MS"/>
                <a:cs typeface="Trebuchet MS"/>
              </a:rPr>
              <a:t>work </a:t>
            </a:r>
            <a:r>
              <a:rPr sz="2400" spc="-80" dirty="0">
                <a:latin typeface="Trebuchet MS"/>
                <a:cs typeface="Trebuchet MS"/>
              </a:rPr>
              <a:t>out </a:t>
            </a:r>
            <a:r>
              <a:rPr sz="2400" spc="-240" dirty="0">
                <a:latin typeface="Trebuchet MS"/>
                <a:cs typeface="Trebuchet MS"/>
              </a:rPr>
              <a:t>a </a:t>
            </a:r>
            <a:r>
              <a:rPr sz="2400" spc="-90" dirty="0">
                <a:latin typeface="Trebuchet MS"/>
                <a:cs typeface="Trebuchet MS"/>
              </a:rPr>
              <a:t>solution </a:t>
            </a:r>
            <a:r>
              <a:rPr sz="2400" spc="-165" dirty="0">
                <a:latin typeface="Trebuchet MS"/>
                <a:cs typeface="Trebuchet MS"/>
              </a:rPr>
              <a:t>that  </a:t>
            </a:r>
            <a:r>
              <a:rPr sz="2400" spc="-35" dirty="0">
                <a:latin typeface="Trebuchet MS"/>
                <a:cs typeface="Trebuchet MS"/>
              </a:rPr>
              <a:t>works </a:t>
            </a:r>
            <a:r>
              <a:rPr sz="2400" spc="-90" dirty="0">
                <a:latin typeface="Trebuchet MS"/>
                <a:cs typeface="Trebuchet MS"/>
              </a:rPr>
              <a:t>for </a:t>
            </a:r>
            <a:r>
              <a:rPr sz="2400" spc="-95" dirty="0">
                <a:latin typeface="Trebuchet MS"/>
                <a:cs typeface="Trebuchet MS"/>
              </a:rPr>
              <a:t>both </a:t>
            </a:r>
            <a:r>
              <a:rPr sz="2400" spc="-125" dirty="0">
                <a:latin typeface="Trebuchet MS"/>
                <a:cs typeface="Trebuchet MS"/>
              </a:rPr>
              <a:t>people </a:t>
            </a:r>
            <a:r>
              <a:rPr sz="2400" spc="-170" dirty="0">
                <a:latin typeface="Trebuchet MS"/>
                <a:cs typeface="Trebuchet MS"/>
              </a:rPr>
              <a:t>having</a:t>
            </a:r>
            <a:r>
              <a:rPr sz="2400" spc="35" dirty="0">
                <a:latin typeface="Trebuchet MS"/>
                <a:cs typeface="Trebuchet MS"/>
              </a:rPr>
              <a:t> </a:t>
            </a:r>
            <a:r>
              <a:rPr sz="2400" spc="-165" dirty="0">
                <a:latin typeface="Trebuchet MS"/>
                <a:cs typeface="Trebuchet MS"/>
              </a:rPr>
              <a:t>conflict.</a:t>
            </a:r>
            <a:endParaRPr sz="2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2750">
              <a:latin typeface="Trebuchet MS"/>
              <a:cs typeface="Trebuchet MS"/>
            </a:endParaRPr>
          </a:p>
          <a:p>
            <a:pPr marL="12700" marR="81915">
              <a:lnSpc>
                <a:spcPct val="100000"/>
              </a:lnSpc>
            </a:pPr>
            <a:r>
              <a:rPr sz="2400" spc="-180" dirty="0">
                <a:latin typeface="Trebuchet MS"/>
                <a:cs typeface="Trebuchet MS"/>
              </a:rPr>
              <a:t>If </a:t>
            </a:r>
            <a:r>
              <a:rPr sz="2400" spc="-85" dirty="0">
                <a:latin typeface="Trebuchet MS"/>
                <a:cs typeface="Trebuchet MS"/>
              </a:rPr>
              <a:t>you </a:t>
            </a:r>
            <a:r>
              <a:rPr sz="2400" spc="-145" dirty="0">
                <a:latin typeface="Trebuchet MS"/>
                <a:cs typeface="Trebuchet MS"/>
              </a:rPr>
              <a:t>are </a:t>
            </a:r>
            <a:r>
              <a:rPr sz="2400" spc="-170" dirty="0">
                <a:latin typeface="Trebuchet MS"/>
                <a:cs typeface="Trebuchet MS"/>
              </a:rPr>
              <a:t>having </a:t>
            </a:r>
            <a:r>
              <a:rPr sz="2400" spc="-175" dirty="0">
                <a:latin typeface="Trebuchet MS"/>
                <a:cs typeface="Trebuchet MS"/>
              </a:rPr>
              <a:t>difficulty </a:t>
            </a:r>
            <a:r>
              <a:rPr sz="2400" spc="-125" dirty="0">
                <a:latin typeface="Trebuchet MS"/>
                <a:cs typeface="Trebuchet MS"/>
              </a:rPr>
              <a:t>with </a:t>
            </a:r>
            <a:r>
              <a:rPr sz="2400" spc="-140" dirty="0">
                <a:latin typeface="Trebuchet MS"/>
                <a:cs typeface="Trebuchet MS"/>
              </a:rPr>
              <a:t>communication, </a:t>
            </a:r>
            <a:r>
              <a:rPr sz="2400" spc="-229" dirty="0">
                <a:latin typeface="Trebuchet MS"/>
                <a:cs typeface="Trebuchet MS"/>
              </a:rPr>
              <a:t>if </a:t>
            </a:r>
            <a:r>
              <a:rPr sz="2400" spc="-85" dirty="0">
                <a:latin typeface="Trebuchet MS"/>
                <a:cs typeface="Trebuchet MS"/>
              </a:rPr>
              <a:t>you </a:t>
            </a:r>
            <a:r>
              <a:rPr sz="2400" spc="-145" dirty="0">
                <a:latin typeface="Trebuchet MS"/>
                <a:cs typeface="Trebuchet MS"/>
              </a:rPr>
              <a:t>are </a:t>
            </a:r>
            <a:r>
              <a:rPr sz="2400" spc="-80" dirty="0">
                <a:latin typeface="Trebuchet MS"/>
                <a:cs typeface="Trebuchet MS"/>
              </a:rPr>
              <a:t>not  </a:t>
            </a:r>
            <a:r>
              <a:rPr sz="2400" spc="-90" dirty="0">
                <a:latin typeface="Trebuchet MS"/>
                <a:cs typeface="Trebuchet MS"/>
              </a:rPr>
              <a:t>sure </a:t>
            </a:r>
            <a:r>
              <a:rPr sz="2400" spc="-60" dirty="0">
                <a:latin typeface="Trebuchet MS"/>
                <a:cs typeface="Trebuchet MS"/>
              </a:rPr>
              <a:t>how </a:t>
            </a:r>
            <a:r>
              <a:rPr sz="2400" spc="-55" dirty="0">
                <a:latin typeface="Trebuchet MS"/>
                <a:cs typeface="Trebuchet MS"/>
              </a:rPr>
              <a:t>to </a:t>
            </a:r>
            <a:r>
              <a:rPr sz="2400" spc="-155" dirty="0">
                <a:latin typeface="Trebuchet MS"/>
                <a:cs typeface="Trebuchet MS"/>
              </a:rPr>
              <a:t>handle </a:t>
            </a:r>
            <a:r>
              <a:rPr sz="2400" spc="-240" dirty="0">
                <a:latin typeface="Trebuchet MS"/>
                <a:cs typeface="Trebuchet MS"/>
              </a:rPr>
              <a:t>a </a:t>
            </a:r>
            <a:r>
              <a:rPr sz="2400" spc="-145" dirty="0">
                <a:latin typeface="Trebuchet MS"/>
                <a:cs typeface="Trebuchet MS"/>
              </a:rPr>
              <a:t>situation, </a:t>
            </a:r>
            <a:r>
              <a:rPr sz="2400" spc="25" dirty="0">
                <a:latin typeface="Trebuchet MS"/>
                <a:cs typeface="Trebuchet MS"/>
              </a:rPr>
              <a:t>or </a:t>
            </a:r>
            <a:r>
              <a:rPr sz="2400" spc="-225" dirty="0">
                <a:latin typeface="Trebuchet MS"/>
                <a:cs typeface="Trebuchet MS"/>
              </a:rPr>
              <a:t>if </a:t>
            </a:r>
            <a:r>
              <a:rPr sz="2400" spc="-90" dirty="0">
                <a:latin typeface="Trebuchet MS"/>
                <a:cs typeface="Trebuchet MS"/>
              </a:rPr>
              <a:t>you </a:t>
            </a:r>
            <a:r>
              <a:rPr sz="2400" spc="-75" dirty="0">
                <a:latin typeface="Trebuchet MS"/>
                <a:cs typeface="Trebuchet MS"/>
              </a:rPr>
              <a:t>not </a:t>
            </a:r>
            <a:r>
              <a:rPr sz="2400" spc="-95" dirty="0">
                <a:latin typeface="Trebuchet MS"/>
                <a:cs typeface="Trebuchet MS"/>
              </a:rPr>
              <a:t>sure </a:t>
            </a:r>
            <a:r>
              <a:rPr sz="2400" spc="-45" dirty="0">
                <a:latin typeface="Trebuchet MS"/>
                <a:cs typeface="Trebuchet MS"/>
              </a:rPr>
              <a:t>on </a:t>
            </a:r>
            <a:r>
              <a:rPr sz="2400" spc="-145" dirty="0">
                <a:latin typeface="Trebuchet MS"/>
                <a:cs typeface="Trebuchet MS"/>
              </a:rPr>
              <a:t>what </a:t>
            </a:r>
            <a:r>
              <a:rPr sz="2400" spc="-60" dirty="0">
                <a:latin typeface="Trebuchet MS"/>
                <a:cs typeface="Trebuchet MS"/>
              </a:rPr>
              <a:t>to </a:t>
            </a:r>
            <a:r>
              <a:rPr sz="2400" spc="-170" dirty="0">
                <a:latin typeface="Trebuchet MS"/>
                <a:cs typeface="Trebuchet MS"/>
              </a:rPr>
              <a:t>do,  </a:t>
            </a:r>
            <a:r>
              <a:rPr sz="2400" spc="-110" dirty="0">
                <a:latin typeface="Trebuchet MS"/>
                <a:cs typeface="Trebuchet MS"/>
              </a:rPr>
              <a:t>seek </a:t>
            </a:r>
            <a:r>
              <a:rPr sz="2400" spc="-204" dirty="0">
                <a:latin typeface="Trebuchet MS"/>
                <a:cs typeface="Trebuchet MS"/>
              </a:rPr>
              <a:t>help. </a:t>
            </a:r>
            <a:r>
              <a:rPr sz="2400" spc="-35" dirty="0">
                <a:latin typeface="Trebuchet MS"/>
                <a:cs typeface="Trebuchet MS"/>
              </a:rPr>
              <a:t>Counselors </a:t>
            </a:r>
            <a:r>
              <a:rPr sz="2400" spc="-145" dirty="0">
                <a:latin typeface="Trebuchet MS"/>
                <a:cs typeface="Trebuchet MS"/>
              </a:rPr>
              <a:t>are </a:t>
            </a:r>
            <a:r>
              <a:rPr sz="2400" spc="-195" dirty="0">
                <a:latin typeface="Trebuchet MS"/>
                <a:cs typeface="Trebuchet MS"/>
              </a:rPr>
              <a:t>available </a:t>
            </a:r>
            <a:r>
              <a:rPr sz="2400" spc="-60" dirty="0">
                <a:latin typeface="Trebuchet MS"/>
                <a:cs typeface="Trebuchet MS"/>
              </a:rPr>
              <a:t>to </a:t>
            </a:r>
            <a:r>
              <a:rPr sz="2400" spc="-150" dirty="0">
                <a:latin typeface="Trebuchet MS"/>
                <a:cs typeface="Trebuchet MS"/>
              </a:rPr>
              <a:t>help </a:t>
            </a:r>
            <a:r>
              <a:rPr sz="2400" spc="-125" dirty="0">
                <a:latin typeface="Trebuchet MS"/>
                <a:cs typeface="Trebuchet MS"/>
              </a:rPr>
              <a:t>with</a:t>
            </a:r>
            <a:r>
              <a:rPr sz="2400" spc="285" dirty="0">
                <a:latin typeface="Trebuchet MS"/>
                <a:cs typeface="Trebuchet MS"/>
              </a:rPr>
              <a:t> </a:t>
            </a:r>
            <a:r>
              <a:rPr sz="2400" spc="-155" dirty="0">
                <a:latin typeface="Trebuchet MS"/>
                <a:cs typeface="Trebuchet MS"/>
              </a:rPr>
              <a:t>mediation.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7865" y="1212545"/>
            <a:ext cx="487235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5" dirty="0"/>
              <a:t>When </a:t>
            </a:r>
            <a:r>
              <a:rPr spc="-200" dirty="0"/>
              <a:t>we </a:t>
            </a:r>
            <a:r>
              <a:rPr spc="-204" dirty="0"/>
              <a:t>learn </a:t>
            </a:r>
            <a:r>
              <a:rPr spc="-229" dirty="0"/>
              <a:t>and</a:t>
            </a:r>
            <a:r>
              <a:rPr spc="-40" dirty="0"/>
              <a:t> </a:t>
            </a:r>
            <a:r>
              <a:rPr spc="-155" dirty="0"/>
              <a:t>grow!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90117" y="1760092"/>
            <a:ext cx="1496695" cy="1598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0340" marR="5080" indent="-167640">
              <a:lnSpc>
                <a:spcPct val="143400"/>
              </a:lnSpc>
              <a:spcBef>
                <a:spcPts val="100"/>
              </a:spcBef>
            </a:pPr>
            <a:r>
              <a:rPr sz="3600" spc="-145" dirty="0">
                <a:solidFill>
                  <a:srgbClr val="FFCC00"/>
                </a:solidFill>
                <a:latin typeface="Trebuchet MS"/>
                <a:cs typeface="Trebuchet MS"/>
              </a:rPr>
              <a:t>Respect  </a:t>
            </a:r>
            <a:r>
              <a:rPr sz="3600" spc="-105" dirty="0">
                <a:solidFill>
                  <a:srgbClr val="333399"/>
                </a:solidFill>
                <a:latin typeface="Trebuchet MS"/>
                <a:cs typeface="Trebuchet MS"/>
              </a:rPr>
              <a:t>Caring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14294" y="1760092"/>
            <a:ext cx="2701290" cy="1598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37160">
              <a:lnSpc>
                <a:spcPct val="143400"/>
              </a:lnSpc>
              <a:spcBef>
                <a:spcPts val="100"/>
              </a:spcBef>
            </a:pPr>
            <a:r>
              <a:rPr sz="3600" spc="-155" dirty="0">
                <a:solidFill>
                  <a:srgbClr val="00AF50"/>
                </a:solidFill>
                <a:latin typeface="Trebuchet MS"/>
                <a:cs typeface="Trebuchet MS"/>
              </a:rPr>
              <a:t>Responsibility  </a:t>
            </a:r>
            <a:r>
              <a:rPr sz="3600" spc="-140" dirty="0">
                <a:solidFill>
                  <a:srgbClr val="B92069"/>
                </a:solidFill>
                <a:latin typeface="Trebuchet MS"/>
                <a:cs typeface="Trebuchet MS"/>
              </a:rPr>
              <a:t>Trustworthy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14008" y="1760092"/>
            <a:ext cx="1853564" cy="1598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64795">
              <a:lnSpc>
                <a:spcPct val="143400"/>
              </a:lnSpc>
              <a:spcBef>
                <a:spcPts val="100"/>
              </a:spcBef>
            </a:pPr>
            <a:r>
              <a:rPr sz="3600" spc="-25" dirty="0">
                <a:solidFill>
                  <a:srgbClr val="64119F"/>
                </a:solidFill>
                <a:latin typeface="Trebuchet MS"/>
                <a:cs typeface="Trebuchet MS"/>
              </a:rPr>
              <a:t>Hon</a:t>
            </a:r>
            <a:r>
              <a:rPr sz="3600" spc="-15" dirty="0">
                <a:solidFill>
                  <a:srgbClr val="64119F"/>
                </a:solidFill>
                <a:latin typeface="Trebuchet MS"/>
                <a:cs typeface="Trebuchet MS"/>
              </a:rPr>
              <a:t>e</a:t>
            </a:r>
            <a:r>
              <a:rPr sz="3600" spc="-150" dirty="0">
                <a:solidFill>
                  <a:srgbClr val="64119F"/>
                </a:solidFill>
                <a:latin typeface="Trebuchet MS"/>
                <a:cs typeface="Trebuchet MS"/>
              </a:rPr>
              <a:t>sty  </a:t>
            </a:r>
            <a:r>
              <a:rPr sz="3600" spc="-105" dirty="0">
                <a:solidFill>
                  <a:srgbClr val="006FC0"/>
                </a:solidFill>
                <a:latin typeface="Trebuchet MS"/>
                <a:cs typeface="Trebuchet MS"/>
              </a:rPr>
              <a:t>Kindness</a:t>
            </a:r>
            <a:endParaRPr sz="3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43989" y="1849373"/>
            <a:ext cx="6572250" cy="0"/>
          </a:xfrm>
          <a:custGeom>
            <a:avLst/>
            <a:gdLst/>
            <a:ahLst/>
            <a:cxnLst/>
            <a:rect l="l" t="t" r="r" b="b"/>
            <a:pathLst>
              <a:path w="6572250">
                <a:moveTo>
                  <a:pt x="0" y="0"/>
                </a:moveTo>
                <a:lnTo>
                  <a:pt x="6572250" y="0"/>
                </a:lnTo>
              </a:path>
            </a:pathLst>
          </a:custGeom>
          <a:ln w="32004">
            <a:solidFill>
              <a:srgbClr val="B71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21967" y="780414"/>
            <a:ext cx="160020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395" dirty="0">
                <a:latin typeface="Arial"/>
                <a:cs typeface="Arial"/>
              </a:rPr>
              <a:t>RESPECT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21967" y="1992909"/>
            <a:ext cx="6343015" cy="309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>
              <a:lnSpc>
                <a:spcPct val="120000"/>
              </a:lnSpc>
              <a:spcBef>
                <a:spcPts val="100"/>
              </a:spcBef>
              <a:buClr>
                <a:srgbClr val="B71E42"/>
              </a:buClr>
              <a:buChar char="•"/>
              <a:tabLst>
                <a:tab pos="241300" algn="l"/>
              </a:tabLst>
            </a:pPr>
            <a:r>
              <a:rPr sz="2800" spc="-185" dirty="0">
                <a:latin typeface="Arial"/>
                <a:cs typeface="Arial"/>
              </a:rPr>
              <a:t>YOU </a:t>
            </a:r>
            <a:r>
              <a:rPr sz="2800" spc="-290" dirty="0">
                <a:latin typeface="Arial"/>
                <a:cs typeface="Arial"/>
              </a:rPr>
              <a:t>MUST </a:t>
            </a:r>
            <a:r>
              <a:rPr sz="2800" spc="-225" dirty="0">
                <a:latin typeface="Arial"/>
                <a:cs typeface="Arial"/>
              </a:rPr>
              <a:t>SHOW </a:t>
            </a:r>
            <a:r>
              <a:rPr sz="2800" spc="-350" dirty="0">
                <a:latin typeface="Arial"/>
                <a:cs typeface="Arial"/>
              </a:rPr>
              <a:t>RESPECT </a:t>
            </a:r>
            <a:r>
              <a:rPr sz="2800" spc="-220" dirty="0">
                <a:latin typeface="Arial"/>
                <a:cs typeface="Arial"/>
              </a:rPr>
              <a:t>TO  </a:t>
            </a:r>
            <a:r>
              <a:rPr sz="2800" spc="-254" dirty="0">
                <a:latin typeface="Arial"/>
                <a:cs typeface="Arial"/>
              </a:rPr>
              <a:t>EVERYONE </a:t>
            </a:r>
            <a:r>
              <a:rPr sz="2800" spc="-320" dirty="0">
                <a:latin typeface="Arial"/>
                <a:cs typeface="Arial"/>
              </a:rPr>
              <a:t>REGARDLESS </a:t>
            </a:r>
            <a:r>
              <a:rPr sz="2800" spc="-190" dirty="0">
                <a:latin typeface="Arial"/>
                <a:cs typeface="Arial"/>
              </a:rPr>
              <a:t>OF </a:t>
            </a:r>
            <a:r>
              <a:rPr sz="2800" spc="-265" dirty="0">
                <a:latin typeface="Arial"/>
                <a:cs typeface="Arial"/>
              </a:rPr>
              <a:t>RACE,  </a:t>
            </a:r>
            <a:r>
              <a:rPr sz="2800" spc="-225" dirty="0">
                <a:latin typeface="Arial"/>
                <a:cs typeface="Arial"/>
              </a:rPr>
              <a:t>COLOR, </a:t>
            </a:r>
            <a:r>
              <a:rPr sz="2800" spc="-95" dirty="0">
                <a:latin typeface="Arial"/>
                <a:cs typeface="Arial"/>
              </a:rPr>
              <a:t>NATIONAL </a:t>
            </a:r>
            <a:r>
              <a:rPr sz="2800" spc="-180" dirty="0">
                <a:latin typeface="Arial"/>
                <a:cs typeface="Arial"/>
              </a:rPr>
              <a:t>ORIGIN, </a:t>
            </a:r>
            <a:r>
              <a:rPr sz="2800" spc="-345" dirty="0">
                <a:latin typeface="Arial"/>
                <a:cs typeface="Arial"/>
              </a:rPr>
              <a:t>SEX, </a:t>
            </a:r>
            <a:r>
              <a:rPr sz="2800" spc="-220" dirty="0">
                <a:latin typeface="Arial"/>
                <a:cs typeface="Arial"/>
              </a:rPr>
              <a:t>AGE,  </a:t>
            </a:r>
            <a:r>
              <a:rPr sz="2800" spc="-150" dirty="0">
                <a:latin typeface="Arial"/>
                <a:cs typeface="Arial"/>
              </a:rPr>
              <a:t>MARITIAL </a:t>
            </a:r>
            <a:r>
              <a:rPr sz="2800" spc="-295" dirty="0">
                <a:latin typeface="Arial"/>
                <a:cs typeface="Arial"/>
              </a:rPr>
              <a:t>STATUS, </a:t>
            </a:r>
            <a:r>
              <a:rPr sz="2800" spc="-165" dirty="0">
                <a:latin typeface="Arial"/>
                <a:cs typeface="Arial"/>
              </a:rPr>
              <a:t>PARENTAL </a:t>
            </a:r>
            <a:r>
              <a:rPr sz="2800" spc="-295" dirty="0">
                <a:latin typeface="Arial"/>
                <a:cs typeface="Arial"/>
              </a:rPr>
              <a:t>STATUS,  </a:t>
            </a:r>
            <a:r>
              <a:rPr sz="2800" spc="-200" dirty="0">
                <a:latin typeface="Arial"/>
                <a:cs typeface="Arial"/>
              </a:rPr>
              <a:t>PHYSICAL </a:t>
            </a:r>
            <a:r>
              <a:rPr sz="2800" spc="-155" dirty="0">
                <a:latin typeface="Arial"/>
                <a:cs typeface="Arial"/>
              </a:rPr>
              <a:t>CONDITION, </a:t>
            </a:r>
            <a:r>
              <a:rPr sz="2800" spc="-260" dirty="0">
                <a:latin typeface="Arial"/>
                <a:cs typeface="Arial"/>
              </a:rPr>
              <a:t>OR </a:t>
            </a:r>
            <a:r>
              <a:rPr sz="2800" spc="-95" dirty="0">
                <a:latin typeface="Arial"/>
                <a:cs typeface="Arial"/>
              </a:rPr>
              <a:t>ANY </a:t>
            </a:r>
            <a:r>
              <a:rPr sz="2800" spc="-235" dirty="0">
                <a:latin typeface="Arial"/>
                <a:cs typeface="Arial"/>
              </a:rPr>
              <a:t>OTHER  </a:t>
            </a:r>
            <a:r>
              <a:rPr sz="2800" spc="-265" dirty="0">
                <a:latin typeface="Arial"/>
                <a:cs typeface="Arial"/>
              </a:rPr>
              <a:t>PERCEIVED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spc="-280" dirty="0">
                <a:latin typeface="Arial"/>
                <a:cs typeface="Arial"/>
              </a:rPr>
              <a:t>DIFFERENCES.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50063"/>
            <a:ext cx="247777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265" dirty="0">
                <a:latin typeface="Arial"/>
                <a:cs typeface="Arial"/>
              </a:rPr>
              <a:t>ACCEPTANCE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43200" y="1752600"/>
            <a:ext cx="3742690" cy="2586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>
              <a:lnSpc>
                <a:spcPct val="120000"/>
              </a:lnSpc>
              <a:spcBef>
                <a:spcPts val="100"/>
              </a:spcBef>
              <a:buClr>
                <a:srgbClr val="B71E42"/>
              </a:buClr>
              <a:buChar char="•"/>
              <a:tabLst>
                <a:tab pos="241300" algn="l"/>
              </a:tabLst>
            </a:pPr>
            <a:r>
              <a:rPr sz="2800" spc="-220" dirty="0">
                <a:latin typeface="Arial"/>
                <a:cs typeface="Arial"/>
              </a:rPr>
              <a:t>APPRECIATE </a:t>
            </a:r>
            <a:r>
              <a:rPr sz="2800" spc="-60" dirty="0">
                <a:latin typeface="Arial"/>
                <a:cs typeface="Arial"/>
              </a:rPr>
              <a:t>AND  </a:t>
            </a:r>
            <a:r>
              <a:rPr sz="2800" spc="-260" dirty="0">
                <a:latin typeface="Arial"/>
                <a:cs typeface="Arial"/>
              </a:rPr>
              <a:t>EMBRACE </a:t>
            </a:r>
            <a:r>
              <a:rPr sz="2800" spc="-110" dirty="0">
                <a:latin typeface="Arial"/>
                <a:cs typeface="Arial"/>
              </a:rPr>
              <a:t>INDIVIDUAL  </a:t>
            </a:r>
            <a:r>
              <a:rPr sz="2800" spc="-55" dirty="0">
                <a:latin typeface="Arial"/>
                <a:cs typeface="Arial"/>
              </a:rPr>
              <a:t>AND </a:t>
            </a:r>
            <a:r>
              <a:rPr sz="2800" spc="-204" dirty="0">
                <a:latin typeface="Arial"/>
                <a:cs typeface="Arial"/>
              </a:rPr>
              <a:t>CULTURAL  </a:t>
            </a:r>
            <a:r>
              <a:rPr sz="2800" spc="-290" dirty="0">
                <a:latin typeface="Arial"/>
                <a:cs typeface="Arial"/>
              </a:rPr>
              <a:t>DIFFERENCES </a:t>
            </a:r>
            <a:r>
              <a:rPr sz="2800" spc="-70" dirty="0">
                <a:latin typeface="Arial"/>
                <a:cs typeface="Arial"/>
              </a:rPr>
              <a:t>IN  </a:t>
            </a:r>
            <a:r>
              <a:rPr sz="2800" spc="-215" dirty="0">
                <a:latin typeface="Arial"/>
                <a:cs typeface="Arial"/>
              </a:rPr>
              <a:t>PEOPLE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28727"/>
            <a:ext cx="663448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100" dirty="0"/>
              <a:t>KEY </a:t>
            </a:r>
            <a:r>
              <a:rPr sz="4000" spc="40" dirty="0"/>
              <a:t>ELEMENTS </a:t>
            </a:r>
            <a:r>
              <a:rPr sz="4000" spc="180" dirty="0"/>
              <a:t>OF</a:t>
            </a:r>
            <a:r>
              <a:rPr sz="4000" spc="-440" dirty="0"/>
              <a:t> </a:t>
            </a:r>
            <a:r>
              <a:rPr sz="4000" spc="55" dirty="0"/>
              <a:t>BULLYING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2895600" y="1371600"/>
            <a:ext cx="2741930" cy="3606165"/>
          </a:xfrm>
          <a:prstGeom prst="rect">
            <a:avLst/>
          </a:prstGeom>
        </p:spPr>
        <p:txBody>
          <a:bodyPr vert="horz" wrap="square" lIns="0" tIns="224154" rIns="0" bIns="0" rtlCol="0">
            <a:spAutoFit/>
          </a:bodyPr>
          <a:lstStyle/>
          <a:p>
            <a:pPr marL="241300" indent="-228600" algn="just">
              <a:lnSpc>
                <a:spcPct val="100000"/>
              </a:lnSpc>
              <a:spcBef>
                <a:spcPts val="1764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sz="2800" spc="145" dirty="0">
                <a:latin typeface="Trebuchet MS"/>
                <a:cs typeface="Trebuchet MS"/>
              </a:rPr>
              <a:t>INTENTIONAL</a:t>
            </a:r>
            <a:endParaRPr sz="2800" dirty="0">
              <a:latin typeface="Trebuchet MS"/>
              <a:cs typeface="Trebuchet MS"/>
            </a:endParaRPr>
          </a:p>
          <a:p>
            <a:pPr marL="241300" indent="-228600" algn="just">
              <a:lnSpc>
                <a:spcPct val="100000"/>
              </a:lnSpc>
              <a:spcBef>
                <a:spcPts val="1670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sz="2800" dirty="0">
                <a:latin typeface="Trebuchet MS"/>
                <a:cs typeface="Trebuchet MS"/>
              </a:rPr>
              <a:t>REPEATED</a:t>
            </a:r>
          </a:p>
          <a:p>
            <a:pPr marL="241300" indent="-228600" algn="just">
              <a:lnSpc>
                <a:spcPct val="100000"/>
              </a:lnSpc>
              <a:spcBef>
                <a:spcPts val="1680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sz="2800" spc="25" dirty="0">
                <a:latin typeface="Trebuchet MS"/>
                <a:cs typeface="Trebuchet MS"/>
              </a:rPr>
              <a:t>HURTFUL</a:t>
            </a:r>
            <a:endParaRPr sz="2800" dirty="0">
              <a:latin typeface="Trebuchet MS"/>
              <a:cs typeface="Trebuchet MS"/>
            </a:endParaRPr>
          </a:p>
          <a:p>
            <a:pPr marL="241300" marR="5080" indent="-228600" algn="just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sz="2800" spc="95" dirty="0">
                <a:latin typeface="Trebuchet MS"/>
                <a:cs typeface="Trebuchet MS"/>
              </a:rPr>
              <a:t>INVOLVING </a:t>
            </a:r>
            <a:r>
              <a:rPr sz="2800" spc="300" dirty="0">
                <a:latin typeface="Trebuchet MS"/>
                <a:cs typeface="Trebuchet MS"/>
              </a:rPr>
              <a:t>AN  </a:t>
            </a:r>
            <a:r>
              <a:rPr sz="2800" spc="120" dirty="0">
                <a:latin typeface="Trebuchet MS"/>
                <a:cs typeface="Trebuchet MS"/>
              </a:rPr>
              <a:t>IMBALANCE</a:t>
            </a:r>
            <a:r>
              <a:rPr sz="2800" spc="-85" dirty="0">
                <a:latin typeface="Trebuchet MS"/>
                <a:cs typeface="Trebuchet MS"/>
              </a:rPr>
              <a:t> </a:t>
            </a:r>
            <a:r>
              <a:rPr sz="2800" spc="120" dirty="0">
                <a:latin typeface="Trebuchet MS"/>
                <a:cs typeface="Trebuchet MS"/>
              </a:rPr>
              <a:t>OF  </a:t>
            </a:r>
            <a:r>
              <a:rPr sz="2800" spc="130" dirty="0">
                <a:latin typeface="Trebuchet MS"/>
                <a:cs typeface="Trebuchet MS"/>
              </a:rPr>
              <a:t>POWER</a:t>
            </a:r>
            <a:endParaRPr sz="28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43989" y="1849373"/>
            <a:ext cx="6572250" cy="0"/>
          </a:xfrm>
          <a:custGeom>
            <a:avLst/>
            <a:gdLst/>
            <a:ahLst/>
            <a:cxnLst/>
            <a:rect l="l" t="t" r="r" b="b"/>
            <a:pathLst>
              <a:path w="6572250">
                <a:moveTo>
                  <a:pt x="0" y="0"/>
                </a:moveTo>
                <a:lnTo>
                  <a:pt x="6572250" y="0"/>
                </a:lnTo>
              </a:path>
            </a:pathLst>
          </a:custGeom>
          <a:ln w="32004">
            <a:solidFill>
              <a:srgbClr val="B71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419100" marR="5080">
              <a:lnSpc>
                <a:spcPts val="3460"/>
              </a:lnSpc>
              <a:spcBef>
                <a:spcPts val="535"/>
              </a:spcBef>
            </a:pPr>
            <a:r>
              <a:rPr sz="3200" spc="-135" dirty="0">
                <a:latin typeface="Arial"/>
                <a:cs typeface="Arial"/>
              </a:rPr>
              <a:t>WHAT </a:t>
            </a:r>
            <a:r>
              <a:rPr sz="3200" spc="-245" dirty="0">
                <a:latin typeface="Arial"/>
                <a:cs typeface="Arial"/>
              </a:rPr>
              <a:t>TO </a:t>
            </a:r>
            <a:r>
              <a:rPr sz="3200" spc="-155" dirty="0">
                <a:latin typeface="Arial"/>
                <a:cs typeface="Arial"/>
              </a:rPr>
              <a:t>DO </a:t>
            </a:r>
            <a:r>
              <a:rPr sz="3200" spc="-190" dirty="0">
                <a:latin typeface="Arial"/>
                <a:cs typeface="Arial"/>
              </a:rPr>
              <a:t>IF </a:t>
            </a:r>
            <a:r>
              <a:rPr sz="3200" spc="-204" dirty="0">
                <a:latin typeface="Arial"/>
                <a:cs typeface="Arial"/>
              </a:rPr>
              <a:t>YOU </a:t>
            </a:r>
            <a:r>
              <a:rPr sz="3200" spc="-285" dirty="0">
                <a:latin typeface="Arial"/>
                <a:cs typeface="Arial"/>
              </a:rPr>
              <a:t>ARE </a:t>
            </a:r>
            <a:r>
              <a:rPr sz="3200" spc="-254" dirty="0">
                <a:latin typeface="Arial"/>
                <a:cs typeface="Arial"/>
              </a:rPr>
              <a:t>THE  </a:t>
            </a:r>
            <a:r>
              <a:rPr sz="3200" spc="-260" dirty="0">
                <a:latin typeface="Arial"/>
                <a:cs typeface="Arial"/>
              </a:rPr>
              <a:t>VICTIM?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21967" y="2001138"/>
            <a:ext cx="6402070" cy="36061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2311400" indent="-228600">
              <a:lnSpc>
                <a:spcPct val="120000"/>
              </a:lnSpc>
              <a:spcBef>
                <a:spcPts val="100"/>
              </a:spcBef>
              <a:buClr>
                <a:srgbClr val="B71E42"/>
              </a:buClr>
              <a:buChar char="•"/>
              <a:tabLst>
                <a:tab pos="241300" algn="l"/>
              </a:tabLst>
            </a:pPr>
            <a:r>
              <a:rPr sz="2400" spc="-220" dirty="0">
                <a:latin typeface="Arial"/>
                <a:cs typeface="Arial"/>
              </a:rPr>
              <a:t>BECOME MORE </a:t>
            </a:r>
            <a:r>
              <a:rPr sz="2400" spc="-265" dirty="0">
                <a:latin typeface="Arial"/>
                <a:cs typeface="Arial"/>
              </a:rPr>
              <a:t>ASSERTIVE  </a:t>
            </a:r>
            <a:r>
              <a:rPr sz="2400" spc="-190" dirty="0">
                <a:latin typeface="Arial"/>
                <a:cs typeface="Arial"/>
              </a:rPr>
              <a:t>(STOP </a:t>
            </a:r>
            <a:r>
              <a:rPr sz="2400" spc="-150" dirty="0">
                <a:latin typeface="Arial"/>
                <a:cs typeface="Arial"/>
              </a:rPr>
              <a:t>IT! </a:t>
            </a:r>
            <a:r>
              <a:rPr sz="2400" spc="-175" dirty="0">
                <a:latin typeface="Arial"/>
                <a:cs typeface="Arial"/>
              </a:rPr>
              <a:t>LEAVE </a:t>
            </a:r>
            <a:r>
              <a:rPr sz="2400" spc="-210" dirty="0">
                <a:latin typeface="Arial"/>
                <a:cs typeface="Arial"/>
              </a:rPr>
              <a:t>ME</a:t>
            </a:r>
            <a:r>
              <a:rPr sz="2400" spc="190" dirty="0">
                <a:latin typeface="Arial"/>
                <a:cs typeface="Arial"/>
              </a:rPr>
              <a:t> </a:t>
            </a:r>
            <a:r>
              <a:rPr sz="2400" spc="-95" dirty="0">
                <a:latin typeface="Arial"/>
                <a:cs typeface="Arial"/>
              </a:rPr>
              <a:t>ALONE!)</a:t>
            </a:r>
            <a:endParaRPr sz="24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570"/>
              </a:spcBef>
              <a:buClr>
                <a:srgbClr val="B71E42"/>
              </a:buClr>
              <a:buChar char="•"/>
              <a:tabLst>
                <a:tab pos="241300" algn="l"/>
              </a:tabLst>
            </a:pPr>
            <a:r>
              <a:rPr sz="2400" spc="-105" dirty="0">
                <a:latin typeface="Arial"/>
                <a:cs typeface="Arial"/>
              </a:rPr>
              <a:t>DON’T </a:t>
            </a:r>
            <a:r>
              <a:rPr sz="2400" spc="-135" dirty="0">
                <a:latin typeface="Arial"/>
                <a:cs typeface="Arial"/>
              </a:rPr>
              <a:t>LOOK </a:t>
            </a:r>
            <a:r>
              <a:rPr sz="2400" spc="-110" dirty="0">
                <a:latin typeface="Arial"/>
                <a:cs typeface="Arial"/>
              </a:rPr>
              <a:t>AWAY, </a:t>
            </a:r>
            <a:r>
              <a:rPr sz="2400" spc="-155" dirty="0">
                <a:latin typeface="Arial"/>
                <a:cs typeface="Arial"/>
              </a:rPr>
              <a:t>MAKE </a:t>
            </a:r>
            <a:r>
              <a:rPr sz="2400" spc="-275" dirty="0">
                <a:latin typeface="Arial"/>
                <a:cs typeface="Arial"/>
              </a:rPr>
              <a:t>EYE</a:t>
            </a:r>
            <a:r>
              <a:rPr sz="2400" spc="-265" dirty="0">
                <a:latin typeface="Arial"/>
                <a:cs typeface="Arial"/>
              </a:rPr>
              <a:t> </a:t>
            </a:r>
            <a:r>
              <a:rPr sz="2400" spc="-180" dirty="0">
                <a:latin typeface="Arial"/>
                <a:cs typeface="Arial"/>
              </a:rPr>
              <a:t>CONTACT</a:t>
            </a:r>
            <a:endParaRPr sz="24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585"/>
              </a:spcBef>
              <a:buClr>
                <a:srgbClr val="B71E42"/>
              </a:buClr>
              <a:buChar char="•"/>
              <a:tabLst>
                <a:tab pos="241300" algn="l"/>
              </a:tabLst>
            </a:pPr>
            <a:r>
              <a:rPr sz="2400" spc="-75" dirty="0">
                <a:latin typeface="Arial"/>
                <a:cs typeface="Arial"/>
              </a:rPr>
              <a:t>HANG </a:t>
            </a:r>
            <a:r>
              <a:rPr sz="2400" spc="-175" dirty="0">
                <a:latin typeface="Arial"/>
                <a:cs typeface="Arial"/>
              </a:rPr>
              <a:t>OUT </a:t>
            </a:r>
            <a:r>
              <a:rPr sz="2400" spc="-55" dirty="0">
                <a:latin typeface="Arial"/>
                <a:cs typeface="Arial"/>
              </a:rPr>
              <a:t>IN </a:t>
            </a:r>
            <a:r>
              <a:rPr sz="2400" spc="-20" dirty="0">
                <a:latin typeface="Arial"/>
                <a:cs typeface="Arial"/>
              </a:rPr>
              <a:t>A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190" dirty="0">
                <a:latin typeface="Arial"/>
                <a:cs typeface="Arial"/>
              </a:rPr>
              <a:t>GROUP</a:t>
            </a:r>
            <a:endParaRPr sz="2400">
              <a:latin typeface="Arial"/>
              <a:cs typeface="Arial"/>
            </a:endParaRPr>
          </a:p>
          <a:p>
            <a:pPr marL="241300" marR="5080" indent="-228600">
              <a:lnSpc>
                <a:spcPct val="120100"/>
              </a:lnSpc>
              <a:spcBef>
                <a:spcPts val="994"/>
              </a:spcBef>
              <a:buClr>
                <a:srgbClr val="B71E42"/>
              </a:buClr>
              <a:buChar char="•"/>
              <a:tabLst>
                <a:tab pos="241300" algn="l"/>
              </a:tabLst>
            </a:pPr>
            <a:r>
              <a:rPr sz="2400" spc="-185" dirty="0">
                <a:latin typeface="Arial"/>
                <a:cs typeface="Arial"/>
              </a:rPr>
              <a:t>TELL </a:t>
            </a:r>
            <a:r>
              <a:rPr sz="2400" spc="-190" dirty="0">
                <a:latin typeface="Arial"/>
                <a:cs typeface="Arial"/>
              </a:rPr>
              <a:t>THE </a:t>
            </a:r>
            <a:r>
              <a:rPr sz="2400" spc="-295" dirty="0">
                <a:latin typeface="Arial"/>
                <a:cs typeface="Arial"/>
              </a:rPr>
              <a:t>CLOSEST </a:t>
            </a:r>
            <a:r>
              <a:rPr sz="2400" spc="-125" dirty="0">
                <a:latin typeface="Arial"/>
                <a:cs typeface="Arial"/>
              </a:rPr>
              <a:t>ADULT </a:t>
            </a:r>
            <a:r>
              <a:rPr sz="2400" spc="-185" dirty="0">
                <a:latin typeface="Arial"/>
                <a:cs typeface="Arial"/>
              </a:rPr>
              <a:t>(TEACHER, </a:t>
            </a:r>
            <a:r>
              <a:rPr sz="2400" spc="-155" dirty="0">
                <a:latin typeface="Arial"/>
                <a:cs typeface="Arial"/>
              </a:rPr>
              <a:t>COACH,  </a:t>
            </a:r>
            <a:r>
              <a:rPr sz="2400" spc="-250" dirty="0">
                <a:latin typeface="Arial"/>
                <a:cs typeface="Arial"/>
              </a:rPr>
              <a:t>SECURITY,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-190" dirty="0">
                <a:latin typeface="Arial"/>
                <a:cs typeface="Arial"/>
              </a:rPr>
              <a:t>COUNSELOR)</a:t>
            </a:r>
            <a:endParaRPr sz="24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570"/>
              </a:spcBef>
              <a:buClr>
                <a:srgbClr val="B71E42"/>
              </a:buClr>
              <a:buChar char="•"/>
              <a:tabLst>
                <a:tab pos="241300" algn="l"/>
              </a:tabLst>
            </a:pPr>
            <a:r>
              <a:rPr sz="2400" spc="-220" dirty="0">
                <a:latin typeface="Arial"/>
                <a:cs typeface="Arial"/>
              </a:rPr>
              <a:t>WE </a:t>
            </a:r>
            <a:r>
              <a:rPr sz="2400" spc="-110" dirty="0">
                <a:latin typeface="Arial"/>
                <a:cs typeface="Arial"/>
              </a:rPr>
              <a:t>WILL </a:t>
            </a:r>
            <a:r>
              <a:rPr sz="2400" spc="-135" dirty="0">
                <a:latin typeface="Arial"/>
                <a:cs typeface="Arial"/>
              </a:rPr>
              <a:t>HELP</a:t>
            </a:r>
            <a:r>
              <a:rPr sz="2400" spc="95" dirty="0">
                <a:latin typeface="Arial"/>
                <a:cs typeface="Arial"/>
              </a:rPr>
              <a:t> </a:t>
            </a:r>
            <a:r>
              <a:rPr sz="2400" spc="-160" dirty="0">
                <a:latin typeface="Arial"/>
                <a:cs typeface="Arial"/>
              </a:rPr>
              <a:t>YOU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43989" y="1849373"/>
            <a:ext cx="6572250" cy="0"/>
          </a:xfrm>
          <a:custGeom>
            <a:avLst/>
            <a:gdLst/>
            <a:ahLst/>
            <a:cxnLst/>
            <a:rect l="l" t="t" r="r" b="b"/>
            <a:pathLst>
              <a:path w="6572250">
                <a:moveTo>
                  <a:pt x="0" y="0"/>
                </a:moveTo>
                <a:lnTo>
                  <a:pt x="6572250" y="0"/>
                </a:lnTo>
              </a:path>
            </a:pathLst>
          </a:custGeom>
          <a:ln w="32004">
            <a:solidFill>
              <a:srgbClr val="B71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21967" y="780414"/>
            <a:ext cx="556196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135" dirty="0">
                <a:latin typeface="Arial"/>
                <a:cs typeface="Arial"/>
              </a:rPr>
              <a:t>WHAT </a:t>
            </a:r>
            <a:r>
              <a:rPr sz="3200" spc="-190" dirty="0">
                <a:latin typeface="Arial"/>
                <a:cs typeface="Arial"/>
              </a:rPr>
              <a:t>IF </a:t>
            </a:r>
            <a:r>
              <a:rPr sz="3200" spc="-210" dirty="0">
                <a:latin typeface="Arial"/>
                <a:cs typeface="Arial"/>
              </a:rPr>
              <a:t>YOU </a:t>
            </a:r>
            <a:r>
              <a:rPr sz="3200" spc="-285" dirty="0">
                <a:latin typeface="Arial"/>
                <a:cs typeface="Arial"/>
              </a:rPr>
              <a:t>ARE </a:t>
            </a:r>
            <a:r>
              <a:rPr sz="3200" spc="-250" dirty="0">
                <a:latin typeface="Arial"/>
                <a:cs typeface="Arial"/>
              </a:rPr>
              <a:t>THE</a:t>
            </a:r>
            <a:r>
              <a:rPr sz="3200" spc="260" dirty="0">
                <a:latin typeface="Arial"/>
                <a:cs typeface="Arial"/>
              </a:rPr>
              <a:t> </a:t>
            </a:r>
            <a:r>
              <a:rPr sz="3200" spc="-229" dirty="0">
                <a:latin typeface="Arial"/>
                <a:cs typeface="Arial"/>
              </a:rPr>
              <a:t>BULLY?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45844" y="1991741"/>
            <a:ext cx="6877684" cy="3293745"/>
          </a:xfrm>
          <a:prstGeom prst="rect">
            <a:avLst/>
          </a:prstGeom>
        </p:spPr>
        <p:txBody>
          <a:bodyPr vert="horz" wrap="square" lIns="0" tIns="212090" rIns="0" bIns="0" rtlCol="0">
            <a:spAutoFit/>
          </a:bodyPr>
          <a:lstStyle/>
          <a:p>
            <a:pPr marL="240665" indent="-228600">
              <a:lnSpc>
                <a:spcPct val="100000"/>
              </a:lnSpc>
              <a:spcBef>
                <a:spcPts val="1670"/>
              </a:spcBef>
              <a:buClr>
                <a:srgbClr val="B71E42"/>
              </a:buClr>
              <a:buChar char="•"/>
              <a:tabLst>
                <a:tab pos="241300" algn="l"/>
              </a:tabLst>
            </a:pPr>
            <a:r>
              <a:rPr sz="2400" spc="-170" dirty="0">
                <a:latin typeface="Arial"/>
                <a:cs typeface="Arial"/>
              </a:rPr>
              <a:t>IT </a:t>
            </a:r>
            <a:r>
              <a:rPr sz="2400" spc="-110" dirty="0">
                <a:latin typeface="Arial"/>
                <a:cs typeface="Arial"/>
              </a:rPr>
              <a:t>MAY </a:t>
            </a:r>
            <a:r>
              <a:rPr sz="2400" spc="-229" dirty="0">
                <a:latin typeface="Arial"/>
                <a:cs typeface="Arial"/>
              </a:rPr>
              <a:t>FEEL </a:t>
            </a:r>
            <a:r>
              <a:rPr sz="2400" spc="-155" dirty="0">
                <a:latin typeface="Arial"/>
                <a:cs typeface="Arial"/>
              </a:rPr>
              <a:t>GOOD </a:t>
            </a:r>
            <a:r>
              <a:rPr sz="2400" spc="-105" dirty="0">
                <a:latin typeface="Arial"/>
                <a:cs typeface="Arial"/>
              </a:rPr>
              <a:t>NOW, </a:t>
            </a:r>
            <a:r>
              <a:rPr sz="2400" spc="-175" dirty="0">
                <a:latin typeface="Arial"/>
                <a:cs typeface="Arial"/>
              </a:rPr>
              <a:t>BUT</a:t>
            </a:r>
            <a:r>
              <a:rPr sz="2400" spc="-165" dirty="0">
                <a:latin typeface="Arial"/>
                <a:cs typeface="Arial"/>
              </a:rPr>
              <a:t> </a:t>
            </a:r>
            <a:r>
              <a:rPr sz="2400" spc="-229" dirty="0">
                <a:latin typeface="Arial"/>
                <a:cs typeface="Arial"/>
              </a:rPr>
              <a:t>LATER?</a:t>
            </a:r>
            <a:endParaRPr sz="2400">
              <a:latin typeface="Arial"/>
              <a:cs typeface="Arial"/>
            </a:endParaRPr>
          </a:p>
          <a:p>
            <a:pPr marL="240665" indent="-228600">
              <a:lnSpc>
                <a:spcPct val="100000"/>
              </a:lnSpc>
              <a:spcBef>
                <a:spcPts val="1575"/>
              </a:spcBef>
              <a:buClr>
                <a:srgbClr val="B71E42"/>
              </a:buClr>
              <a:buChar char="•"/>
              <a:tabLst>
                <a:tab pos="241300" algn="l"/>
              </a:tabLst>
            </a:pPr>
            <a:r>
              <a:rPr sz="2400" spc="-160" dirty="0">
                <a:latin typeface="Arial"/>
                <a:cs typeface="Arial"/>
              </a:rPr>
              <a:t>YOU </a:t>
            </a:r>
            <a:r>
              <a:rPr sz="2400" spc="-114" dirty="0">
                <a:latin typeface="Arial"/>
                <a:cs typeface="Arial"/>
              </a:rPr>
              <a:t>CAN </a:t>
            </a:r>
            <a:r>
              <a:rPr sz="2400" spc="-125" dirty="0">
                <a:latin typeface="Arial"/>
                <a:cs typeface="Arial"/>
              </a:rPr>
              <a:t>NOT </a:t>
            </a:r>
            <a:r>
              <a:rPr sz="2400" spc="-190" dirty="0">
                <a:latin typeface="Arial"/>
                <a:cs typeface="Arial"/>
              </a:rPr>
              <a:t>GO </a:t>
            </a:r>
            <a:r>
              <a:rPr sz="2400" spc="-160" dirty="0">
                <a:latin typeface="Arial"/>
                <a:cs typeface="Arial"/>
              </a:rPr>
              <a:t>BACK </a:t>
            </a:r>
            <a:r>
              <a:rPr sz="2400" spc="-45" dirty="0">
                <a:latin typeface="Arial"/>
                <a:cs typeface="Arial"/>
              </a:rPr>
              <a:t>AND</a:t>
            </a:r>
            <a:r>
              <a:rPr sz="2400" spc="330" dirty="0">
                <a:latin typeface="Arial"/>
                <a:cs typeface="Arial"/>
              </a:rPr>
              <a:t> </a:t>
            </a:r>
            <a:r>
              <a:rPr sz="2400" spc="-105" dirty="0">
                <a:latin typeface="Arial"/>
                <a:cs typeface="Arial"/>
              </a:rPr>
              <a:t>UNDO</a:t>
            </a:r>
            <a:endParaRPr sz="2400">
              <a:latin typeface="Arial"/>
              <a:cs typeface="Arial"/>
            </a:endParaRPr>
          </a:p>
          <a:p>
            <a:pPr marL="240665" marR="1777364" indent="-228600">
              <a:lnSpc>
                <a:spcPct val="120000"/>
              </a:lnSpc>
              <a:spcBef>
                <a:spcPts val="1010"/>
              </a:spcBef>
              <a:buClr>
                <a:srgbClr val="B71E42"/>
              </a:buClr>
              <a:buChar char="•"/>
              <a:tabLst>
                <a:tab pos="241300" algn="l"/>
              </a:tabLst>
            </a:pPr>
            <a:r>
              <a:rPr sz="2400" spc="-160" dirty="0">
                <a:latin typeface="Arial"/>
                <a:cs typeface="Arial"/>
              </a:rPr>
              <a:t>YOU </a:t>
            </a:r>
            <a:r>
              <a:rPr sz="2400" spc="-110" dirty="0">
                <a:latin typeface="Arial"/>
                <a:cs typeface="Arial"/>
              </a:rPr>
              <a:t>WILL </a:t>
            </a:r>
            <a:r>
              <a:rPr sz="2400" spc="-120" dirty="0">
                <a:latin typeface="Arial"/>
                <a:cs typeface="Arial"/>
              </a:rPr>
              <a:t>HAVE </a:t>
            </a:r>
            <a:r>
              <a:rPr sz="2400" spc="-185" dirty="0">
                <a:latin typeface="Arial"/>
                <a:cs typeface="Arial"/>
              </a:rPr>
              <a:t>TO </a:t>
            </a:r>
            <a:r>
              <a:rPr sz="2400" spc="-135" dirty="0">
                <a:latin typeface="Arial"/>
                <a:cs typeface="Arial"/>
              </a:rPr>
              <a:t>DEAL </a:t>
            </a:r>
            <a:r>
              <a:rPr sz="2400" spc="-125" dirty="0">
                <a:latin typeface="Arial"/>
                <a:cs typeface="Arial"/>
              </a:rPr>
              <a:t>WITH </a:t>
            </a:r>
            <a:r>
              <a:rPr sz="2400" spc="-195" dirty="0">
                <a:latin typeface="Arial"/>
                <a:cs typeface="Arial"/>
              </a:rPr>
              <a:t>THE  </a:t>
            </a:r>
            <a:r>
              <a:rPr sz="2400" spc="-245" dirty="0">
                <a:latin typeface="Arial"/>
                <a:cs typeface="Arial"/>
              </a:rPr>
              <a:t>CONSEQUENCES</a:t>
            </a:r>
            <a:endParaRPr sz="2400">
              <a:latin typeface="Arial"/>
              <a:cs typeface="Arial"/>
            </a:endParaRPr>
          </a:p>
          <a:p>
            <a:pPr marL="240665" indent="-228600">
              <a:lnSpc>
                <a:spcPct val="100000"/>
              </a:lnSpc>
              <a:spcBef>
                <a:spcPts val="1575"/>
              </a:spcBef>
              <a:buClr>
                <a:srgbClr val="B71E42"/>
              </a:buClr>
              <a:buChar char="•"/>
              <a:tabLst>
                <a:tab pos="241300" algn="l"/>
              </a:tabLst>
            </a:pPr>
            <a:r>
              <a:rPr sz="2400" spc="-225" dirty="0">
                <a:latin typeface="Arial"/>
                <a:cs typeface="Arial"/>
              </a:rPr>
              <a:t>BE </a:t>
            </a:r>
            <a:r>
              <a:rPr sz="2400" spc="-200" dirty="0">
                <a:latin typeface="Arial"/>
                <a:cs typeface="Arial"/>
              </a:rPr>
              <a:t>CAREFUL </a:t>
            </a:r>
            <a:r>
              <a:rPr sz="2400" spc="-160" dirty="0">
                <a:latin typeface="Arial"/>
                <a:cs typeface="Arial"/>
              </a:rPr>
              <a:t>OF </a:t>
            </a:r>
            <a:r>
              <a:rPr sz="2400" spc="-190" dirty="0">
                <a:latin typeface="Arial"/>
                <a:cs typeface="Arial"/>
              </a:rPr>
              <a:t>THE HERD</a:t>
            </a:r>
            <a:r>
              <a:rPr sz="2400" spc="150" dirty="0">
                <a:latin typeface="Arial"/>
                <a:cs typeface="Arial"/>
              </a:rPr>
              <a:t> </a:t>
            </a:r>
            <a:r>
              <a:rPr sz="2400" spc="-260" dirty="0">
                <a:latin typeface="Arial"/>
                <a:cs typeface="Arial"/>
              </a:rPr>
              <a:t>EFFECT </a:t>
            </a:r>
            <a:r>
              <a:rPr sz="2400" spc="-170" dirty="0">
                <a:latin typeface="Arial"/>
                <a:cs typeface="Arial"/>
              </a:rPr>
              <a:t>(FOLLOWERS)</a:t>
            </a:r>
            <a:endParaRPr sz="2400">
              <a:latin typeface="Arial"/>
              <a:cs typeface="Arial"/>
            </a:endParaRPr>
          </a:p>
          <a:p>
            <a:pPr marL="240665" indent="-228600">
              <a:lnSpc>
                <a:spcPct val="100000"/>
              </a:lnSpc>
              <a:spcBef>
                <a:spcPts val="1570"/>
              </a:spcBef>
              <a:buClr>
                <a:srgbClr val="B71E42"/>
              </a:buClr>
              <a:buChar char="•"/>
              <a:tabLst>
                <a:tab pos="241300" algn="l"/>
              </a:tabLst>
            </a:pPr>
            <a:r>
              <a:rPr sz="2400" spc="-185" dirty="0">
                <a:latin typeface="Arial"/>
                <a:cs typeface="Arial"/>
              </a:rPr>
              <a:t>TO </a:t>
            </a:r>
            <a:r>
              <a:rPr sz="2400" spc="-170" dirty="0">
                <a:latin typeface="Arial"/>
                <a:cs typeface="Arial"/>
              </a:rPr>
              <a:t>STAND </a:t>
            </a:r>
            <a:r>
              <a:rPr sz="2400" spc="-165" dirty="0">
                <a:latin typeface="Arial"/>
                <a:cs typeface="Arial"/>
              </a:rPr>
              <a:t>BY </a:t>
            </a:r>
            <a:r>
              <a:rPr sz="2400" spc="-45" dirty="0">
                <a:latin typeface="Arial"/>
                <a:cs typeface="Arial"/>
              </a:rPr>
              <a:t>AND </a:t>
            </a:r>
            <a:r>
              <a:rPr sz="2400" spc="-120" dirty="0">
                <a:latin typeface="Arial"/>
                <a:cs typeface="Arial"/>
              </a:rPr>
              <a:t>DO </a:t>
            </a:r>
            <a:r>
              <a:rPr sz="2400" spc="-110" dirty="0">
                <a:latin typeface="Arial"/>
                <a:cs typeface="Arial"/>
              </a:rPr>
              <a:t>NOTHING </a:t>
            </a:r>
            <a:r>
              <a:rPr sz="2400" spc="-290" dirty="0">
                <a:latin typeface="Arial"/>
                <a:cs typeface="Arial"/>
              </a:rPr>
              <a:t>IS </a:t>
            </a:r>
            <a:r>
              <a:rPr sz="2400" spc="-365" dirty="0">
                <a:latin typeface="Arial"/>
                <a:cs typeface="Arial"/>
              </a:rPr>
              <a:t>JUST </a:t>
            </a:r>
            <a:r>
              <a:rPr sz="2400" spc="-254" dirty="0">
                <a:latin typeface="Arial"/>
                <a:cs typeface="Arial"/>
              </a:rPr>
              <a:t>AS</a:t>
            </a:r>
            <a:r>
              <a:rPr sz="2400" spc="-250" dirty="0">
                <a:latin typeface="Arial"/>
                <a:cs typeface="Arial"/>
              </a:rPr>
              <a:t> </a:t>
            </a:r>
            <a:r>
              <a:rPr sz="2400" spc="-85" dirty="0">
                <a:latin typeface="Arial"/>
                <a:cs typeface="Arial"/>
              </a:rPr>
              <a:t>BAD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7340" y="344551"/>
            <a:ext cx="42348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00" dirty="0">
                <a:latin typeface="Arial"/>
                <a:cs typeface="Arial"/>
              </a:rPr>
              <a:t>TYPES </a:t>
            </a:r>
            <a:r>
              <a:rPr spc="-240" dirty="0">
                <a:latin typeface="Arial"/>
                <a:cs typeface="Arial"/>
              </a:rPr>
              <a:t>OF</a:t>
            </a:r>
            <a:r>
              <a:rPr spc="-470" dirty="0">
                <a:latin typeface="Arial"/>
                <a:cs typeface="Arial"/>
              </a:rPr>
              <a:t> </a:t>
            </a:r>
            <a:r>
              <a:rPr spc="-204" dirty="0">
                <a:latin typeface="Arial"/>
                <a:cs typeface="Arial"/>
              </a:rPr>
              <a:t>BULLYING: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915797"/>
            <a:ext cx="8030209" cy="1160145"/>
          </a:xfrm>
          <a:prstGeom prst="rect">
            <a:avLst/>
          </a:prstGeom>
        </p:spPr>
        <p:txBody>
          <a:bodyPr vert="horz" wrap="square" lIns="0" tIns="21399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685"/>
              </a:spcBef>
              <a:buClr>
                <a:srgbClr val="B71E42"/>
              </a:buClr>
              <a:buChar char="•"/>
              <a:tabLst>
                <a:tab pos="241300" algn="l"/>
              </a:tabLst>
            </a:pPr>
            <a:r>
              <a:rPr sz="2400" spc="-170" dirty="0">
                <a:solidFill>
                  <a:srgbClr val="9521E7"/>
                </a:solidFill>
                <a:latin typeface="Arial"/>
                <a:cs typeface="Arial"/>
              </a:rPr>
              <a:t>PHYSICAL </a:t>
            </a:r>
            <a:r>
              <a:rPr sz="2400" spc="125" dirty="0">
                <a:latin typeface="Arial"/>
                <a:cs typeface="Arial"/>
              </a:rPr>
              <a:t>- </a:t>
            </a:r>
            <a:r>
              <a:rPr sz="2400" spc="-125" dirty="0">
                <a:latin typeface="Arial"/>
                <a:cs typeface="Arial"/>
              </a:rPr>
              <a:t>PUNCHING, </a:t>
            </a:r>
            <a:r>
              <a:rPr sz="2400" spc="-135" dirty="0">
                <a:latin typeface="Arial"/>
                <a:cs typeface="Arial"/>
              </a:rPr>
              <a:t>POKING, </a:t>
            </a:r>
            <a:r>
              <a:rPr sz="2400" spc="-150" dirty="0">
                <a:latin typeface="Arial"/>
                <a:cs typeface="Arial"/>
              </a:rPr>
              <a:t>BEATING,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spc="-140" dirty="0">
                <a:latin typeface="Arial"/>
                <a:cs typeface="Arial"/>
              </a:rPr>
              <a:t>BITING</a:t>
            </a:r>
            <a:endParaRPr sz="24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585"/>
              </a:spcBef>
              <a:buClr>
                <a:srgbClr val="B71E42"/>
              </a:buClr>
              <a:buChar char="•"/>
              <a:tabLst>
                <a:tab pos="241300" algn="l"/>
              </a:tabLst>
            </a:pPr>
            <a:r>
              <a:rPr sz="2400" spc="-170" dirty="0">
                <a:solidFill>
                  <a:srgbClr val="00AFEF"/>
                </a:solidFill>
                <a:latin typeface="Arial"/>
                <a:cs typeface="Arial"/>
              </a:rPr>
              <a:t>VERBAL </a:t>
            </a:r>
            <a:r>
              <a:rPr sz="2400" spc="125" dirty="0">
                <a:latin typeface="Arial"/>
                <a:cs typeface="Arial"/>
              </a:rPr>
              <a:t>- </a:t>
            </a:r>
            <a:r>
              <a:rPr sz="2400" spc="-165" dirty="0">
                <a:latin typeface="Arial"/>
                <a:cs typeface="Arial"/>
              </a:rPr>
              <a:t>HURTFUL </a:t>
            </a:r>
            <a:r>
              <a:rPr sz="2400" spc="-114" dirty="0">
                <a:latin typeface="Arial"/>
                <a:cs typeface="Arial"/>
              </a:rPr>
              <a:t>NAME </a:t>
            </a:r>
            <a:r>
              <a:rPr sz="2400" spc="-130" dirty="0">
                <a:latin typeface="Arial"/>
                <a:cs typeface="Arial"/>
              </a:rPr>
              <a:t>CALLING, </a:t>
            </a:r>
            <a:r>
              <a:rPr sz="2400" spc="-200" dirty="0">
                <a:latin typeface="Arial"/>
                <a:cs typeface="Arial"/>
              </a:rPr>
              <a:t>TEASING,</a:t>
            </a:r>
            <a:r>
              <a:rPr sz="2400" spc="50" dirty="0">
                <a:latin typeface="Arial"/>
                <a:cs typeface="Arial"/>
              </a:rPr>
              <a:t> </a:t>
            </a:r>
            <a:r>
              <a:rPr sz="2400" spc="-210" dirty="0">
                <a:latin typeface="Arial"/>
                <a:cs typeface="Arial"/>
              </a:rPr>
              <a:t>GOSSIPING,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212725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1675"/>
              </a:spcBef>
            </a:pPr>
            <a:r>
              <a:rPr spc="-165" dirty="0"/>
              <a:t>WRITING </a:t>
            </a:r>
            <a:r>
              <a:rPr spc="-75" dirty="0"/>
              <a:t>ON </a:t>
            </a:r>
            <a:r>
              <a:rPr spc="-135" dirty="0"/>
              <a:t>BATHROOM </a:t>
            </a:r>
            <a:r>
              <a:rPr spc="-165" dirty="0"/>
              <a:t>WALLS, </a:t>
            </a:r>
            <a:r>
              <a:rPr spc="-220" dirty="0"/>
              <a:t>OR </a:t>
            </a:r>
            <a:r>
              <a:rPr spc="-195" dirty="0"/>
              <a:t>TEXTING </a:t>
            </a:r>
            <a:r>
              <a:rPr spc="-114" dirty="0"/>
              <a:t>MEAN</a:t>
            </a:r>
            <a:r>
              <a:rPr spc="-25" dirty="0"/>
              <a:t> </a:t>
            </a:r>
            <a:r>
              <a:rPr spc="-235" dirty="0"/>
              <a:t>NOTES</a:t>
            </a:r>
          </a:p>
          <a:p>
            <a:pPr marL="241300" marR="5080" indent="-228600">
              <a:lnSpc>
                <a:spcPct val="120000"/>
              </a:lnSpc>
              <a:spcBef>
                <a:spcPts val="994"/>
              </a:spcBef>
              <a:buClr>
                <a:srgbClr val="B71E42"/>
              </a:buClr>
              <a:buChar char="•"/>
              <a:tabLst>
                <a:tab pos="241300" algn="l"/>
              </a:tabLst>
            </a:pPr>
            <a:r>
              <a:rPr spc="-130" dirty="0">
                <a:solidFill>
                  <a:srgbClr val="B92069"/>
                </a:solidFill>
              </a:rPr>
              <a:t>EMOTIONAL </a:t>
            </a:r>
            <a:r>
              <a:rPr spc="-135" dirty="0">
                <a:solidFill>
                  <a:srgbClr val="B92069"/>
                </a:solidFill>
              </a:rPr>
              <a:t>BULLYING </a:t>
            </a:r>
            <a:r>
              <a:rPr spc="125" dirty="0"/>
              <a:t>- </a:t>
            </a:r>
            <a:r>
              <a:rPr spc="-260" dirty="0"/>
              <a:t>REJECTING, </a:t>
            </a:r>
            <a:r>
              <a:rPr spc="-210" dirty="0"/>
              <a:t>TERRORIZING,  </a:t>
            </a:r>
            <a:r>
              <a:rPr spc="-114" dirty="0"/>
              <a:t>HUMILIATING, </a:t>
            </a:r>
            <a:r>
              <a:rPr spc="-125" dirty="0"/>
              <a:t>BLACKMAILING, </a:t>
            </a:r>
            <a:r>
              <a:rPr spc="-105" dirty="0"/>
              <a:t>MANIPULATING </a:t>
            </a:r>
            <a:r>
              <a:rPr spc="-200" dirty="0"/>
              <a:t>FRIENDSHIPS,  </a:t>
            </a:r>
            <a:r>
              <a:rPr spc="-165" dirty="0"/>
              <a:t>ISOLATING, </a:t>
            </a:r>
            <a:r>
              <a:rPr spc="-200" dirty="0"/>
              <a:t>OSTRACIZING, </a:t>
            </a:r>
            <a:r>
              <a:rPr spc="-45" dirty="0"/>
              <a:t>AND </a:t>
            </a:r>
            <a:r>
              <a:rPr spc="-260" dirty="0"/>
              <a:t>PEER </a:t>
            </a:r>
            <a:r>
              <a:rPr spc="-310" dirty="0"/>
              <a:t>PRESSURE</a:t>
            </a:r>
          </a:p>
          <a:p>
            <a:pPr marL="241300" marR="400685" indent="-228600" algn="just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Char char="•"/>
              <a:tabLst>
                <a:tab pos="241300" algn="l"/>
              </a:tabLst>
            </a:pPr>
            <a:r>
              <a:rPr spc="-215" dirty="0">
                <a:solidFill>
                  <a:srgbClr val="4B6D79"/>
                </a:solidFill>
              </a:rPr>
              <a:t>SEXUAL </a:t>
            </a:r>
            <a:r>
              <a:rPr spc="-135" dirty="0">
                <a:solidFill>
                  <a:srgbClr val="4B6D79"/>
                </a:solidFill>
              </a:rPr>
              <a:t>BULLYING </a:t>
            </a:r>
            <a:r>
              <a:rPr spc="125" dirty="0"/>
              <a:t>- </a:t>
            </a:r>
            <a:r>
              <a:rPr spc="-160" dirty="0"/>
              <a:t>EXHIBITIONISM, </a:t>
            </a:r>
            <a:r>
              <a:rPr spc="-210" dirty="0"/>
              <a:t>VOYEURISM, </a:t>
            </a:r>
            <a:r>
              <a:rPr spc="-220" dirty="0"/>
              <a:t>SEXUAL  </a:t>
            </a:r>
            <a:r>
              <a:rPr spc="-200" dirty="0"/>
              <a:t>HARASSMENT </a:t>
            </a:r>
            <a:r>
              <a:rPr spc="-45" dirty="0"/>
              <a:t>AND </a:t>
            </a:r>
            <a:r>
              <a:rPr spc="-225" dirty="0"/>
              <a:t>ABUSE </a:t>
            </a:r>
            <a:r>
              <a:rPr spc="-105" dirty="0"/>
              <a:t>INVOLVING </a:t>
            </a:r>
            <a:r>
              <a:rPr spc="-140" dirty="0"/>
              <a:t>ACTUAL </a:t>
            </a:r>
            <a:r>
              <a:rPr spc="-170" dirty="0"/>
              <a:t>PHYSICAL  </a:t>
            </a:r>
            <a:r>
              <a:rPr spc="-180" dirty="0"/>
              <a:t>CONTACT </a:t>
            </a:r>
            <a:r>
              <a:rPr spc="-50" dirty="0"/>
              <a:t>AND </a:t>
            </a:r>
            <a:r>
              <a:rPr spc="-215" dirty="0"/>
              <a:t>SEXUAL </a:t>
            </a:r>
            <a:r>
              <a:rPr spc="-210" dirty="0"/>
              <a:t>ASSAULT, </a:t>
            </a:r>
            <a:r>
              <a:rPr spc="-140" dirty="0"/>
              <a:t>DE-PANTSING,</a:t>
            </a:r>
            <a:r>
              <a:rPr spc="-90" dirty="0"/>
              <a:t> </a:t>
            </a:r>
            <a:r>
              <a:rPr spc="-245" dirty="0"/>
              <a:t>WEDGIES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8465">
              <a:lnSpc>
                <a:spcPts val="4105"/>
              </a:lnSpc>
              <a:spcBef>
                <a:spcPts val="100"/>
              </a:spcBef>
            </a:pPr>
            <a:r>
              <a:rPr spc="110" dirty="0"/>
              <a:t>INTERNET</a:t>
            </a:r>
            <a:r>
              <a:rPr spc="-75" dirty="0"/>
              <a:t> </a:t>
            </a:r>
            <a:r>
              <a:rPr spc="100" dirty="0"/>
              <a:t>BULLING</a:t>
            </a:r>
          </a:p>
          <a:p>
            <a:pPr marL="328295">
              <a:lnSpc>
                <a:spcPts val="4105"/>
              </a:lnSpc>
              <a:tabLst>
                <a:tab pos="6900545" algn="l"/>
              </a:tabLst>
            </a:pPr>
            <a:r>
              <a:rPr u="heavy" spc="-375" dirty="0">
                <a:uFill>
                  <a:solidFill>
                    <a:srgbClr val="B71E42"/>
                  </a:solidFill>
                </a:uFill>
              </a:rPr>
              <a:t> </a:t>
            </a:r>
            <a:r>
              <a:rPr u="heavy" spc="85" dirty="0">
                <a:uFill>
                  <a:solidFill>
                    <a:srgbClr val="B71E42"/>
                  </a:solidFill>
                </a:uFill>
              </a:rPr>
              <a:t>CYBER</a:t>
            </a:r>
            <a:r>
              <a:rPr u="heavy" spc="-165" dirty="0">
                <a:uFill>
                  <a:solidFill>
                    <a:srgbClr val="B71E42"/>
                  </a:solidFill>
                </a:uFill>
              </a:rPr>
              <a:t> </a:t>
            </a:r>
            <a:r>
              <a:rPr u="heavy" spc="55" dirty="0">
                <a:uFill>
                  <a:solidFill>
                    <a:srgbClr val="B71E42"/>
                  </a:solidFill>
                </a:uFill>
              </a:rPr>
              <a:t>BULLYING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79167" y="1937130"/>
            <a:ext cx="4267835" cy="3041015"/>
          </a:xfrm>
          <a:prstGeom prst="rect">
            <a:avLst/>
          </a:prstGeom>
        </p:spPr>
        <p:txBody>
          <a:bodyPr vert="horz" wrap="square" lIns="0" tIns="14986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1180"/>
              </a:spcBef>
              <a:buClr>
                <a:srgbClr val="B71E42"/>
              </a:buClr>
              <a:buFont typeface="Arial"/>
              <a:buChar char="•"/>
              <a:tabLst>
                <a:tab pos="241935" algn="l"/>
              </a:tabLst>
            </a:pPr>
            <a:r>
              <a:rPr sz="2400" spc="65" dirty="0">
                <a:latin typeface="Trebuchet MS"/>
                <a:cs typeface="Trebuchet MS"/>
              </a:rPr>
              <a:t>HUMILIATING</a:t>
            </a:r>
            <a:endParaRPr sz="2400">
              <a:latin typeface="Trebuchet MS"/>
              <a:cs typeface="Trebuchet MS"/>
            </a:endParaRPr>
          </a:p>
          <a:p>
            <a:pPr marL="241300" indent="-229235">
              <a:lnSpc>
                <a:spcPct val="100000"/>
              </a:lnSpc>
              <a:spcBef>
                <a:spcPts val="1080"/>
              </a:spcBef>
              <a:buClr>
                <a:srgbClr val="B71E42"/>
              </a:buClr>
              <a:buFont typeface="Arial"/>
              <a:buChar char="•"/>
              <a:tabLst>
                <a:tab pos="241935" algn="l"/>
              </a:tabLst>
            </a:pPr>
            <a:r>
              <a:rPr sz="2400" spc="95" dirty="0">
                <a:latin typeface="Trebuchet MS"/>
                <a:cs typeface="Trebuchet MS"/>
              </a:rPr>
              <a:t>BLACKMAILING</a:t>
            </a:r>
            <a:endParaRPr sz="2400">
              <a:latin typeface="Trebuchet MS"/>
              <a:cs typeface="Trebuchet MS"/>
            </a:endParaRPr>
          </a:p>
          <a:p>
            <a:pPr marL="241300" indent="-229235">
              <a:lnSpc>
                <a:spcPct val="100000"/>
              </a:lnSpc>
              <a:spcBef>
                <a:spcPts val="1065"/>
              </a:spcBef>
              <a:buClr>
                <a:srgbClr val="B71E42"/>
              </a:buClr>
              <a:buFont typeface="Arial"/>
              <a:buChar char="•"/>
              <a:tabLst>
                <a:tab pos="241935" algn="l"/>
              </a:tabLst>
            </a:pPr>
            <a:r>
              <a:rPr sz="2400" spc="85" dirty="0">
                <a:latin typeface="Trebuchet MS"/>
                <a:cs typeface="Trebuchet MS"/>
              </a:rPr>
              <a:t>MANIPULATING</a:t>
            </a:r>
            <a:r>
              <a:rPr sz="2400" spc="-100" dirty="0">
                <a:latin typeface="Trebuchet MS"/>
                <a:cs typeface="Trebuchet MS"/>
              </a:rPr>
              <a:t> </a:t>
            </a:r>
            <a:r>
              <a:rPr sz="2400" spc="25" dirty="0">
                <a:latin typeface="Trebuchet MS"/>
                <a:cs typeface="Trebuchet MS"/>
              </a:rPr>
              <a:t>FRIENDSHIPS</a:t>
            </a:r>
            <a:endParaRPr sz="2400">
              <a:latin typeface="Trebuchet MS"/>
              <a:cs typeface="Trebuchet MS"/>
            </a:endParaRPr>
          </a:p>
          <a:p>
            <a:pPr marL="241300" indent="-229235">
              <a:lnSpc>
                <a:spcPct val="100000"/>
              </a:lnSpc>
              <a:spcBef>
                <a:spcPts val="1085"/>
              </a:spcBef>
              <a:buClr>
                <a:srgbClr val="B71E42"/>
              </a:buClr>
              <a:buFont typeface="Arial"/>
              <a:buChar char="•"/>
              <a:tabLst>
                <a:tab pos="241935" algn="l"/>
              </a:tabLst>
            </a:pPr>
            <a:r>
              <a:rPr sz="2400" spc="25" dirty="0">
                <a:latin typeface="Trebuchet MS"/>
                <a:cs typeface="Trebuchet MS"/>
              </a:rPr>
              <a:t>ISOLATING,</a:t>
            </a:r>
            <a:endParaRPr sz="2400">
              <a:latin typeface="Trebuchet MS"/>
              <a:cs typeface="Trebuchet MS"/>
            </a:endParaRPr>
          </a:p>
          <a:p>
            <a:pPr marL="241300" indent="-229235">
              <a:lnSpc>
                <a:spcPct val="100000"/>
              </a:lnSpc>
              <a:spcBef>
                <a:spcPts val="1080"/>
              </a:spcBef>
              <a:buClr>
                <a:srgbClr val="B71E42"/>
              </a:buClr>
              <a:buFont typeface="Arial"/>
              <a:buChar char="•"/>
              <a:tabLst>
                <a:tab pos="241935" algn="l"/>
              </a:tabLst>
            </a:pPr>
            <a:r>
              <a:rPr sz="2400" spc="120" dirty="0">
                <a:latin typeface="Trebuchet MS"/>
                <a:cs typeface="Trebuchet MS"/>
              </a:rPr>
              <a:t>OSTRACIZING</a:t>
            </a:r>
            <a:endParaRPr sz="2400">
              <a:latin typeface="Trebuchet MS"/>
              <a:cs typeface="Trebuchet MS"/>
            </a:endParaRPr>
          </a:p>
          <a:p>
            <a:pPr marL="241300" indent="-229235">
              <a:lnSpc>
                <a:spcPct val="100000"/>
              </a:lnSpc>
              <a:spcBef>
                <a:spcPts val="1070"/>
              </a:spcBef>
              <a:buClr>
                <a:srgbClr val="B71E42"/>
              </a:buClr>
              <a:buFont typeface="Arial"/>
              <a:buChar char="•"/>
              <a:tabLst>
                <a:tab pos="241935" algn="l"/>
              </a:tabLst>
            </a:pPr>
            <a:r>
              <a:rPr sz="2400" spc="-60" dirty="0">
                <a:latin typeface="Trebuchet MS"/>
                <a:cs typeface="Trebuchet MS"/>
              </a:rPr>
              <a:t>PEER </a:t>
            </a:r>
            <a:r>
              <a:rPr sz="2400" spc="-20" dirty="0">
                <a:latin typeface="Trebuchet MS"/>
                <a:cs typeface="Trebuchet MS"/>
              </a:rPr>
              <a:t>PRESSURE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629400" y="4419600"/>
            <a:ext cx="1676400" cy="15346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737</Words>
  <Application>Microsoft Office PowerPoint</Application>
  <PresentationFormat>On-screen Show (4:3)</PresentationFormat>
  <Paragraphs>106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Trebuchet MS</vt:lpstr>
      <vt:lpstr>Office Theme</vt:lpstr>
      <vt:lpstr>ANTI BULLYING  AND</vt:lpstr>
      <vt:lpstr>WHAT IS BULLYING</vt:lpstr>
      <vt:lpstr>RESPECT</vt:lpstr>
      <vt:lpstr>ACCEPTANCE</vt:lpstr>
      <vt:lpstr>KEY ELEMENTS OF BULLYING</vt:lpstr>
      <vt:lpstr>WHAT TO DO IF YOU ARE THE  VICTIM?</vt:lpstr>
      <vt:lpstr>WHAT IF YOU ARE THE BULLY?</vt:lpstr>
      <vt:lpstr>TYPES OF BULLYING:</vt:lpstr>
      <vt:lpstr>INTERNET BULLING  CYBER BULLYING </vt:lpstr>
      <vt:lpstr>TEXTING</vt:lpstr>
      <vt:lpstr>PROTOCOL</vt:lpstr>
      <vt:lpstr>PowerPoint Presentation</vt:lpstr>
      <vt:lpstr>5 TECHNIQUES</vt:lpstr>
      <vt:lpstr>5 TECHNIQUES</vt:lpstr>
      <vt:lpstr>5 TECHNIQUES</vt:lpstr>
      <vt:lpstr>THREATS ARE TAKEN SERIOUSLY</vt:lpstr>
      <vt:lpstr>PowerPoint Presentation</vt:lpstr>
      <vt:lpstr>CONFLICT RESOLUTION</vt:lpstr>
      <vt:lpstr>Communication</vt:lpstr>
      <vt:lpstr>Compromise</vt:lpstr>
      <vt:lpstr>When we learn and grow!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BULLYING</dc:title>
  <dc:creator>EPISD</dc:creator>
  <cp:lastModifiedBy>Amanda F Ruiz</cp:lastModifiedBy>
  <cp:revision>2</cp:revision>
  <dcterms:created xsi:type="dcterms:W3CDTF">2020-01-12T02:56:19Z</dcterms:created>
  <dcterms:modified xsi:type="dcterms:W3CDTF">2020-01-12T05:03:35Z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2017-10-11T00:00:00Z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2020-01-12T00:00:00Z</vt:filetime>
  </property>
</Properties>
</file>