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75" r:id="rId2"/>
    <p:sldId id="479" r:id="rId3"/>
    <p:sldId id="507" r:id="rId4"/>
    <p:sldId id="488" r:id="rId5"/>
    <p:sldId id="440" r:id="rId6"/>
    <p:sldId id="487" r:id="rId7"/>
    <p:sldId id="485" r:id="rId8"/>
    <p:sldId id="486" r:id="rId9"/>
    <p:sldId id="489" r:id="rId10"/>
    <p:sldId id="496" r:id="rId11"/>
    <p:sldId id="494" r:id="rId12"/>
    <p:sldId id="493" r:id="rId13"/>
    <p:sldId id="454" r:id="rId14"/>
    <p:sldId id="478" r:id="rId15"/>
    <p:sldId id="442" r:id="rId16"/>
    <p:sldId id="477" r:id="rId17"/>
    <p:sldId id="445" r:id="rId18"/>
    <p:sldId id="505" r:id="rId19"/>
    <p:sldId id="476" r:id="rId20"/>
    <p:sldId id="376" r:id="rId21"/>
    <p:sldId id="421" r:id="rId22"/>
    <p:sldId id="428" r:id="rId23"/>
    <p:sldId id="436" r:id="rId24"/>
    <p:sldId id="463" r:id="rId25"/>
    <p:sldId id="460" r:id="rId26"/>
    <p:sldId id="461" r:id="rId27"/>
    <p:sldId id="464" r:id="rId28"/>
    <p:sldId id="465" r:id="rId29"/>
    <p:sldId id="466" r:id="rId30"/>
    <p:sldId id="504" r:id="rId31"/>
    <p:sldId id="473" r:id="rId32"/>
    <p:sldId id="497" r:id="rId33"/>
    <p:sldId id="471" r:id="rId34"/>
    <p:sldId id="500" r:id="rId35"/>
    <p:sldId id="468" r:id="rId36"/>
    <p:sldId id="498" r:id="rId37"/>
    <p:sldId id="450" r:id="rId38"/>
    <p:sldId id="451" r:id="rId39"/>
    <p:sldId id="452" r:id="rId40"/>
    <p:sldId id="453" r:id="rId41"/>
  </p:sldIdLst>
  <p:sldSz cx="9144000" cy="514826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8" userDrawn="1">
          <p15:clr>
            <a:srgbClr val="A4A3A4"/>
          </p15:clr>
        </p15:guide>
        <p15:guide id="4" orient="horz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77838D"/>
    <a:srgbClr val="EC1F25"/>
    <a:srgbClr val="777777"/>
    <a:srgbClr val="58595B"/>
    <a:srgbClr val="5083AE"/>
    <a:srgbClr val="005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1" autoAdjust="0"/>
    <p:restoredTop sz="95373" autoAdjust="0"/>
  </p:normalViewPr>
  <p:slideViewPr>
    <p:cSldViewPr>
      <p:cViewPr varScale="1">
        <p:scale>
          <a:sx n="114" d="100"/>
          <a:sy n="114" d="100"/>
        </p:scale>
        <p:origin x="81" y="42"/>
      </p:cViewPr>
      <p:guideLst>
        <p:guide orient="horz" pos="1622"/>
        <p:guide pos="2880"/>
        <p:guide orient="horz" pos="278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r">
              <a:defRPr sz="1300"/>
            </a:lvl1pPr>
          </a:lstStyle>
          <a:p>
            <a:fld id="{1DB0A541-4DE3-4387-91F0-E7BBE5F0AD2D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6913"/>
            <a:ext cx="619125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0" tIns="46580" rIns="93160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0" tIns="46580" rIns="93160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r">
              <a:defRPr sz="1300"/>
            </a:lvl1pPr>
          </a:lstStyle>
          <a:p>
            <a:fld id="{1C6FA5FD-C5E6-4EDA-BE1F-A255ADCD9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35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9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9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60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16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90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4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7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70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3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3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1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7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58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6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4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A6E9C-BF73-4763-8650-C7D07757732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0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447797" y="165973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BURGES HIGH SCHOOL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828800" y="226933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CAMPUS TRANSFORMATION </a:t>
            </a:r>
            <a:r>
              <a:rPr lang="en-US" sz="20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PROJECT </a:t>
            </a:r>
            <a:endParaRPr lang="en-US" sz="20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5800" y="4098131"/>
            <a:ext cx="1646959" cy="50015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25241" y="4194318"/>
            <a:ext cx="1570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September 27, 2017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24600" y="4098131"/>
            <a:ext cx="2819400" cy="500153"/>
          </a:xfrm>
          <a:prstGeom prst="rect">
            <a:avLst/>
          </a:prstGeom>
          <a:solidFill>
            <a:srgbClr val="77838D"/>
          </a:solidFill>
          <a:ln>
            <a:solidFill>
              <a:srgbClr val="7783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943600" y="4194318"/>
            <a:ext cx="2849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EPISD 2016 Bond Program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2601048"/>
            <a:ext cx="6934201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</a:t>
            </a:r>
            <a:r>
              <a:rPr lang="en-US" sz="395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COMMUNITY MEETING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566908" y="866569"/>
            <a:ext cx="1719092" cy="3222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26315" y="546196"/>
            <a:ext cx="569285" cy="962945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39" y="892018"/>
            <a:ext cx="1619233" cy="3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38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8ED3E3-35F4-4E21-94EA-EF24EC70DB38}"/>
              </a:ext>
            </a:extLst>
          </p:cNvPr>
          <p:cNvSpPr txBox="1"/>
          <p:nvPr/>
        </p:nvSpPr>
        <p:spPr>
          <a:xfrm>
            <a:off x="4114800" y="211931"/>
            <a:ext cx="4738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RENOVATIONS</a:t>
            </a:r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PROGRAMMING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GSF = APPROX 80,170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BFB20-11F8-4FD0-A399-7C1C0DAAAB93}"/>
              </a:ext>
            </a:extLst>
          </p:cNvPr>
          <p:cNvSpPr txBox="1"/>
          <p:nvPr/>
        </p:nvSpPr>
        <p:spPr>
          <a:xfrm>
            <a:off x="228600" y="432613"/>
            <a:ext cx="54864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Academic Core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HOMEROOM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CLASSROOMS (9) + STORAGE (3)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SCIENCE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LABS (3)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Science Prep (2)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Special Education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LIFE SKILLS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CLASSROOMS (2)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Storage (2)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Kitchen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Laundry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Bathroom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Ancillary Instruction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Instructional Technology Lab (Engineering) (3)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26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5ADC5B-C0B6-483E-9173-91B1E3EFA969}"/>
              </a:ext>
            </a:extLst>
          </p:cNvPr>
          <p:cNvSpPr txBox="1"/>
          <p:nvPr/>
        </p:nvSpPr>
        <p:spPr>
          <a:xfrm>
            <a:off x="271695" y="436111"/>
            <a:ext cx="8581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Physical Education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PE Lockers - Men + Women | Toilets | Showers | Storage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Dance Room, Storage + Office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Indoor Athletics Locker Room – Women (Swimming, Basketball, Volleyball)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Indoor Athletics Locker Room – Men  (Swimming, Basketball)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Outdoor Athletics Locker Room – Women (Softball, Tennis, Track, Soccer, Golf, Cross Country)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Outdoor Athletics Locker Room – Men  (Football – Freshmen, Baseball – JV + Freshmen, Track, Soccer, Golf)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Male + Female Coaches Lockers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Athletic Offices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Officials Locker Room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Athletic Storage 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8ED3E3-35F4-4E21-94EA-EF24EC70DB38}"/>
              </a:ext>
            </a:extLst>
          </p:cNvPr>
          <p:cNvSpPr txBox="1"/>
          <p:nvPr/>
        </p:nvSpPr>
        <p:spPr>
          <a:xfrm>
            <a:off x="4114800" y="211931"/>
            <a:ext cx="4738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RENOVATIONS</a:t>
            </a:r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PROGRAMMING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GSF = APPROX 80,170</a:t>
            </a:r>
          </a:p>
        </p:txBody>
      </p:sp>
    </p:spTree>
    <p:extLst>
      <p:ext uri="{BB962C8B-B14F-4D97-AF65-F5344CB8AC3E}">
        <p14:creationId xmlns:p14="http://schemas.microsoft.com/office/powerpoint/2010/main" val="3144296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5ADC5B-C0B6-483E-9173-91B1E3EFA969}"/>
              </a:ext>
            </a:extLst>
          </p:cNvPr>
          <p:cNvSpPr txBox="1"/>
          <p:nvPr/>
        </p:nvSpPr>
        <p:spPr>
          <a:xfrm>
            <a:off x="271697" y="436111"/>
            <a:ext cx="4114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Food Service Areas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Main Sewer + Domestic Water Lines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Building Support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Storage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Offices (2)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8ED3E3-35F4-4E21-94EA-EF24EC70DB38}"/>
              </a:ext>
            </a:extLst>
          </p:cNvPr>
          <p:cNvSpPr txBox="1"/>
          <p:nvPr/>
        </p:nvSpPr>
        <p:spPr>
          <a:xfrm>
            <a:off x="4114800" y="211931"/>
            <a:ext cx="4738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RENOVATIONS</a:t>
            </a:r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PROGRAMMING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GSF = APPROX 80,170</a:t>
            </a:r>
          </a:p>
        </p:txBody>
      </p:sp>
    </p:spTree>
    <p:extLst>
      <p:ext uri="{BB962C8B-B14F-4D97-AF65-F5344CB8AC3E}">
        <p14:creationId xmlns:p14="http://schemas.microsoft.com/office/powerpoint/2010/main" val="4200201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82EE08-AAC3-4FB4-A7A0-73448B90D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" t="1157" r="2120" b="2126"/>
          <a:stretch/>
        </p:blipFill>
        <p:spPr>
          <a:xfrm>
            <a:off x="4953000" y="364331"/>
            <a:ext cx="3381719" cy="441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7DA586-392A-4AAC-824C-9FBE0890B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18" t="91204" r="18043" b="2126"/>
          <a:stretch/>
        </p:blipFill>
        <p:spPr>
          <a:xfrm>
            <a:off x="6781800" y="4479131"/>
            <a:ext cx="1371601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95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EC1F25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EXTERIOR BUILDING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SPACE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FUNCTIONS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59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114800" y="211931"/>
            <a:ext cx="473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SCHEDULE</a:t>
            </a:r>
            <a:endParaRPr lang="en-US" sz="48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A86B84-18B0-4856-9324-0B14A987F6A9}"/>
              </a:ext>
            </a:extLst>
          </p:cNvPr>
          <p:cNvSpPr txBox="1"/>
          <p:nvPr/>
        </p:nvSpPr>
        <p:spPr>
          <a:xfrm>
            <a:off x="304800" y="1433631"/>
            <a:ext cx="7924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Schematic Design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COMPLETE BY DECEMBER 2017 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Owner Review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Development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COMPLETE BY APRIL 2018 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Owner Review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Construction Documents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COMPLETE BY AUGUST 2018 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Bidding | Negotiation | Contract Execution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CMAR 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Construction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ANTICIPATED COMPLETION BY END OF 2021</a:t>
            </a: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56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EC1F25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EXTERIOR BUILDING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SPACE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FUNCTIONS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85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114800" y="211931"/>
            <a:ext cx="473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  <a:endParaRPr lang="en-US" sz="48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19BB57-14F0-4269-8C8A-E2DEF1127F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3" b="32239"/>
          <a:stretch/>
        </p:blipFill>
        <p:spPr>
          <a:xfrm>
            <a:off x="228600" y="106291"/>
            <a:ext cx="5871840" cy="493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91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114800" y="211931"/>
            <a:ext cx="473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  <a:endParaRPr lang="en-US" sz="48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A0C9D4-C53E-4008-9954-017E8A59AF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761" b="367"/>
          <a:stretch/>
        </p:blipFill>
        <p:spPr>
          <a:xfrm>
            <a:off x="228599" y="288131"/>
            <a:ext cx="602494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2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EC1F25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EXTERIOR BUILDING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SPACE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FUNCTIONS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21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C1F25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EXTERIOR BUILDING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SPACE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FUNCTIONS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21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2625"/>
            <a:ext cx="5943600" cy="44441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0800" y="4098131"/>
            <a:ext cx="2743200" cy="50015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4194318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JACOBS Sprint Start Project Slides</a:t>
            </a:r>
          </a:p>
        </p:txBody>
      </p:sp>
    </p:spTree>
    <p:extLst>
      <p:ext uri="{BB962C8B-B14F-4D97-AF65-F5344CB8AC3E}">
        <p14:creationId xmlns:p14="http://schemas.microsoft.com/office/powerpoint/2010/main" val="3144683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D2E39-C955-47F2-A6FF-A9C813C27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17" y="-1"/>
            <a:ext cx="797876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34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5021"/>
          <a:stretch/>
        </p:blipFill>
        <p:spPr>
          <a:xfrm>
            <a:off x="0" y="-397668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5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1931"/>
            <a:ext cx="7315200" cy="4633183"/>
          </a:xfrm>
          <a:prstGeom prst="rect">
            <a:avLst/>
          </a:prstGeom>
          <a:ln>
            <a:solidFill>
              <a:srgbClr val="77838D"/>
            </a:solidFill>
          </a:ln>
        </p:spPr>
      </p:pic>
    </p:spTree>
    <p:extLst>
      <p:ext uri="{BB962C8B-B14F-4D97-AF65-F5344CB8AC3E}">
        <p14:creationId xmlns:p14="http://schemas.microsoft.com/office/powerpoint/2010/main" val="2913935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080" y="204073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OPTION E</a:t>
            </a:r>
          </a:p>
        </p:txBody>
      </p:sp>
    </p:spTree>
    <p:extLst>
      <p:ext uri="{BB962C8B-B14F-4D97-AF65-F5344CB8AC3E}">
        <p14:creationId xmlns:p14="http://schemas.microsoft.com/office/powerpoint/2010/main" val="953418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245B1C-73B9-4382-9BEF-DA28DCBA3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104"/>
            <a:ext cx="9144000" cy="4676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93D0D5-1084-411B-AE69-90224325D6B4}"/>
              </a:ext>
            </a:extLst>
          </p:cNvPr>
          <p:cNvSpPr txBox="1"/>
          <p:nvPr/>
        </p:nvSpPr>
        <p:spPr>
          <a:xfrm>
            <a:off x="5105400" y="4565511"/>
            <a:ext cx="3962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OPTION E </a:t>
            </a:r>
            <a:r>
              <a:rPr lang="en-US" sz="2800" b="1" dirty="0">
                <a:solidFill>
                  <a:srgbClr val="FF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DEMOLITION</a:t>
            </a:r>
          </a:p>
        </p:txBody>
      </p:sp>
    </p:spTree>
    <p:extLst>
      <p:ext uri="{BB962C8B-B14F-4D97-AF65-F5344CB8AC3E}">
        <p14:creationId xmlns:p14="http://schemas.microsoft.com/office/powerpoint/2010/main" val="586766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CB63DD-CBEB-4964-8DE7-0EDCB556C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566"/>
            <a:ext cx="9144000" cy="47831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AC4159-F7E8-4957-9F08-5104E069C644}"/>
              </a:ext>
            </a:extLst>
          </p:cNvPr>
          <p:cNvSpPr/>
          <p:nvPr/>
        </p:nvSpPr>
        <p:spPr>
          <a:xfrm>
            <a:off x="355003" y="2756431"/>
            <a:ext cx="888260" cy="274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F73940-17ED-4FE1-A114-71E0A0081273}"/>
              </a:ext>
            </a:extLst>
          </p:cNvPr>
          <p:cNvSpPr txBox="1"/>
          <p:nvPr/>
        </p:nvSpPr>
        <p:spPr>
          <a:xfrm>
            <a:off x="5334000" y="4565511"/>
            <a:ext cx="3810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OPTION E </a:t>
            </a:r>
            <a:r>
              <a:rPr lang="en-US" sz="2800" b="1" dirty="0">
                <a:solidFill>
                  <a:srgbClr val="FF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SITE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3F529-FE9F-4ADA-8FFE-30C8D8B6B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40" y="3308422"/>
            <a:ext cx="1040660" cy="15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F00BE7-9C06-44BC-8A5D-DAAF16B5E0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6291" r="51703" b="82305"/>
          <a:stretch/>
        </p:blipFill>
        <p:spPr>
          <a:xfrm>
            <a:off x="304800" y="2726531"/>
            <a:ext cx="1149773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8FD8F4-876A-4B46-8042-C2B97EB779F4}"/>
              </a:ext>
            </a:extLst>
          </p:cNvPr>
          <p:cNvSpPr txBox="1"/>
          <p:nvPr/>
        </p:nvSpPr>
        <p:spPr>
          <a:xfrm>
            <a:off x="3886200" y="4565511"/>
            <a:ext cx="5181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OPTION E </a:t>
            </a:r>
            <a:r>
              <a:rPr lang="en-US" sz="2800" b="1" dirty="0">
                <a:solidFill>
                  <a:srgbClr val="FF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PROPOSED SITE PLAN</a:t>
            </a:r>
          </a:p>
        </p:txBody>
      </p:sp>
    </p:spTree>
    <p:extLst>
      <p:ext uri="{BB962C8B-B14F-4D97-AF65-F5344CB8AC3E}">
        <p14:creationId xmlns:p14="http://schemas.microsoft.com/office/powerpoint/2010/main" val="3980643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080" y="204073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AC</a:t>
            </a:r>
          </a:p>
        </p:txBody>
      </p:sp>
    </p:spTree>
    <p:extLst>
      <p:ext uri="{BB962C8B-B14F-4D97-AF65-F5344CB8AC3E}">
        <p14:creationId xmlns:p14="http://schemas.microsoft.com/office/powerpoint/2010/main" val="3368988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AB3626-9C66-455D-8553-E70191432167}"/>
              </a:ext>
            </a:extLst>
          </p:cNvPr>
          <p:cNvSpPr txBox="1"/>
          <p:nvPr/>
        </p:nvSpPr>
        <p:spPr>
          <a:xfrm>
            <a:off x="152400" y="103464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HVAC – REFRIGERATED AIR IN EXISTING BUILDINGS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36098-BEB7-4F5F-A7F5-9E4200A6C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080"/>
            <a:ext cx="9144000" cy="471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50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AB3626-9C66-455D-8553-E70191432167}"/>
              </a:ext>
            </a:extLst>
          </p:cNvPr>
          <p:cNvSpPr txBox="1"/>
          <p:nvPr/>
        </p:nvSpPr>
        <p:spPr>
          <a:xfrm>
            <a:off x="152400" y="103464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HVAC – REFRIGERATED AIR IN BASEBID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D9B1B-A678-4562-B4C7-0E8FCF4D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748"/>
            <a:ext cx="9144000" cy="458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2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F96AD4A-12A8-40B0-B8ED-6E03C0F55C7C}"/>
              </a:ext>
            </a:extLst>
          </p:cNvPr>
          <p:cNvSpPr txBox="1"/>
          <p:nvPr/>
        </p:nvSpPr>
        <p:spPr>
          <a:xfrm>
            <a:off x="280410" y="135731"/>
            <a:ext cx="7568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PROGRAMMING PHASE</a:t>
            </a:r>
            <a:b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en-US" sz="6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06527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114800" y="211931"/>
            <a:ext cx="4738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PROPOSED </a:t>
            </a:r>
            <a:r>
              <a:rPr lang="en-US" sz="48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60A09E-23E2-4FAF-8A21-096DDF0D65CE}"/>
              </a:ext>
            </a:extLst>
          </p:cNvPr>
          <p:cNvSpPr/>
          <p:nvPr/>
        </p:nvSpPr>
        <p:spPr>
          <a:xfrm>
            <a:off x="6484144" y="1005166"/>
            <a:ext cx="22860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C8055D-DE8F-4936-A576-AB14BF95EF3D}"/>
              </a:ext>
            </a:extLst>
          </p:cNvPr>
          <p:cNvSpPr/>
          <p:nvPr/>
        </p:nvSpPr>
        <p:spPr>
          <a:xfrm>
            <a:off x="6665869" y="1016461"/>
            <a:ext cx="22860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BF417-DBB1-4495-A730-D9899A78ED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17"/>
          <a:stretch/>
        </p:blipFill>
        <p:spPr>
          <a:xfrm>
            <a:off x="6248400" y="3742259"/>
            <a:ext cx="2635319" cy="1346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4E9B75-95ED-4155-BDED-9545D8D046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42" r="3357"/>
          <a:stretch/>
        </p:blipFill>
        <p:spPr>
          <a:xfrm>
            <a:off x="6187152" y="2049213"/>
            <a:ext cx="2751022" cy="1410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16DAB8-2EE4-49EC-BAA3-AF782CF1F4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997"/>
          <a:stretch/>
        </p:blipFill>
        <p:spPr>
          <a:xfrm>
            <a:off x="3247215" y="3725993"/>
            <a:ext cx="2772378" cy="13801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37718D-73F0-412D-85E5-3698D9AB41BF}"/>
              </a:ext>
            </a:extLst>
          </p:cNvPr>
          <p:cNvSpPr txBox="1"/>
          <p:nvPr/>
        </p:nvSpPr>
        <p:spPr>
          <a:xfrm>
            <a:off x="6908328" y="3472260"/>
            <a:ext cx="1961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</a:t>
            </a:r>
            <a:r>
              <a:rPr lang="en-US" sz="16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SEVEN</a:t>
            </a:r>
            <a:endParaRPr lang="en-US" sz="16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2D6DF2-8C3B-47BC-9B8D-332623262BF8}"/>
              </a:ext>
            </a:extLst>
          </p:cNvPr>
          <p:cNvSpPr txBox="1"/>
          <p:nvPr/>
        </p:nvSpPr>
        <p:spPr>
          <a:xfrm>
            <a:off x="3928851" y="3401960"/>
            <a:ext cx="1961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</a:t>
            </a:r>
            <a:r>
              <a:rPr lang="en-US" sz="16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FIVE</a:t>
            </a:r>
            <a:endParaRPr lang="en-US" sz="16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5D2D4C-AC39-4B2D-B120-3C0D97C421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997"/>
          <a:stretch/>
        </p:blipFill>
        <p:spPr>
          <a:xfrm>
            <a:off x="3214595" y="2040731"/>
            <a:ext cx="2804998" cy="14247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86231B-3B9C-4398-912F-834BA69599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997"/>
          <a:stretch/>
        </p:blipFill>
        <p:spPr>
          <a:xfrm>
            <a:off x="76962" y="3712551"/>
            <a:ext cx="2803510" cy="13961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6C1F76-8E3F-44A0-9A41-A0FA1AF77D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63" t="11517" r="2805"/>
          <a:stretch/>
        </p:blipFill>
        <p:spPr>
          <a:xfrm>
            <a:off x="188442" y="2011351"/>
            <a:ext cx="2701291" cy="14394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048143-1286-438F-9E73-B9DC83917A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517"/>
          <a:stretch/>
        </p:blipFill>
        <p:spPr>
          <a:xfrm>
            <a:off x="50398" y="361441"/>
            <a:ext cx="2830074" cy="14111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4694B7-445E-4B76-874C-929F3C4F17F8}"/>
              </a:ext>
            </a:extLst>
          </p:cNvPr>
          <p:cNvSpPr/>
          <p:nvPr/>
        </p:nvSpPr>
        <p:spPr>
          <a:xfrm>
            <a:off x="2070361" y="3688171"/>
            <a:ext cx="838200" cy="46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5A47C-BED9-44A0-8E53-A82B9135567F}"/>
              </a:ext>
            </a:extLst>
          </p:cNvPr>
          <p:cNvSpPr txBox="1"/>
          <p:nvPr/>
        </p:nvSpPr>
        <p:spPr>
          <a:xfrm>
            <a:off x="3928851" y="1766082"/>
            <a:ext cx="1961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</a:t>
            </a:r>
            <a:r>
              <a:rPr lang="en-US" sz="16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FOUR</a:t>
            </a:r>
            <a:endParaRPr lang="en-US" sz="16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D3339F-BD58-4DB7-9E10-1451A1CA165A}"/>
              </a:ext>
            </a:extLst>
          </p:cNvPr>
          <p:cNvSpPr txBox="1"/>
          <p:nvPr/>
        </p:nvSpPr>
        <p:spPr>
          <a:xfrm>
            <a:off x="896025" y="59531"/>
            <a:ext cx="1961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</a:t>
            </a:r>
            <a:r>
              <a:rPr lang="en-US" sz="16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ONE</a:t>
            </a:r>
            <a:endParaRPr lang="en-US" sz="16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F501C7-E132-47A1-8F66-EE18906FFD22}"/>
              </a:ext>
            </a:extLst>
          </p:cNvPr>
          <p:cNvSpPr txBox="1"/>
          <p:nvPr/>
        </p:nvSpPr>
        <p:spPr>
          <a:xfrm>
            <a:off x="889153" y="3401960"/>
            <a:ext cx="1961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</a:t>
            </a:r>
            <a:r>
              <a:rPr lang="en-US" sz="16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THREE</a:t>
            </a:r>
            <a:endParaRPr lang="en-US" sz="16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CBBB1B-B99A-461C-A75E-91363D67E6E3}"/>
              </a:ext>
            </a:extLst>
          </p:cNvPr>
          <p:cNvSpPr txBox="1"/>
          <p:nvPr/>
        </p:nvSpPr>
        <p:spPr>
          <a:xfrm>
            <a:off x="896025" y="1766082"/>
            <a:ext cx="1961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</a:t>
            </a:r>
            <a:r>
              <a:rPr lang="en-US" sz="16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TWO</a:t>
            </a:r>
            <a:endParaRPr lang="en-US" sz="16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2B0758-D062-48DB-9B27-EC49B3E0D22B}"/>
              </a:ext>
            </a:extLst>
          </p:cNvPr>
          <p:cNvSpPr/>
          <p:nvPr/>
        </p:nvSpPr>
        <p:spPr>
          <a:xfrm>
            <a:off x="5135466" y="2012512"/>
            <a:ext cx="8081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DC488B-F7E6-4B0F-B186-9D1226A0283A}"/>
              </a:ext>
            </a:extLst>
          </p:cNvPr>
          <p:cNvSpPr txBox="1"/>
          <p:nvPr/>
        </p:nvSpPr>
        <p:spPr>
          <a:xfrm>
            <a:off x="6906976" y="1766082"/>
            <a:ext cx="1961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</a:t>
            </a:r>
            <a:r>
              <a:rPr lang="en-US" sz="16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SIX</a:t>
            </a:r>
            <a:endParaRPr lang="en-US" sz="1600" dirty="0">
              <a:solidFill>
                <a:srgbClr val="7030A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CABAB2-ADE3-445F-A8B3-B17E519B8BDC}"/>
              </a:ext>
            </a:extLst>
          </p:cNvPr>
          <p:cNvSpPr/>
          <p:nvPr/>
        </p:nvSpPr>
        <p:spPr>
          <a:xfrm>
            <a:off x="8153400" y="2035950"/>
            <a:ext cx="84895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96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 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EC1F25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EXTERIOR BUILDING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SPACE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FUNCTIONS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56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EBE3F0D-8DC1-4AC7-895C-AB39E707D09A}"/>
              </a:ext>
            </a:extLst>
          </p:cNvPr>
          <p:cNvSpPr/>
          <p:nvPr/>
        </p:nvSpPr>
        <p:spPr>
          <a:xfrm>
            <a:off x="8229600" y="364331"/>
            <a:ext cx="381000" cy="381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BD038D-CE14-456A-BBB9-8E83EE5D4513}"/>
              </a:ext>
            </a:extLst>
          </p:cNvPr>
          <p:cNvSpPr/>
          <p:nvPr/>
        </p:nvSpPr>
        <p:spPr>
          <a:xfrm>
            <a:off x="8229600" y="973931"/>
            <a:ext cx="381000" cy="381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D0A1BB1-DDAF-4D13-A577-C84F55DBCA64}"/>
              </a:ext>
            </a:extLst>
          </p:cNvPr>
          <p:cNvSpPr/>
          <p:nvPr/>
        </p:nvSpPr>
        <p:spPr>
          <a:xfrm>
            <a:off x="8229600" y="1583531"/>
            <a:ext cx="381000" cy="381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6F133-9932-4276-8D62-8703B0B26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8"/>
          <a:stretch/>
        </p:blipFill>
        <p:spPr>
          <a:xfrm>
            <a:off x="0" y="21999"/>
            <a:ext cx="7693633" cy="512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25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 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EXTERIOR BUILDING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EC1F25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SPACE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FUNCTIONS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60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2BBDA75-12B1-4D9B-9FC6-DC34C4317F63}"/>
              </a:ext>
            </a:extLst>
          </p:cNvPr>
          <p:cNvSpPr/>
          <p:nvPr/>
        </p:nvSpPr>
        <p:spPr>
          <a:xfrm>
            <a:off x="8229600" y="364331"/>
            <a:ext cx="381000" cy="381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7B4454-A7FE-46F8-8FB4-91F8FF80456A}"/>
              </a:ext>
            </a:extLst>
          </p:cNvPr>
          <p:cNvSpPr/>
          <p:nvPr/>
        </p:nvSpPr>
        <p:spPr>
          <a:xfrm>
            <a:off x="8229600" y="973931"/>
            <a:ext cx="381000" cy="381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42A5D8-2BCA-48B5-A8DC-73D87A54BEFE}"/>
              </a:ext>
            </a:extLst>
          </p:cNvPr>
          <p:cNvSpPr/>
          <p:nvPr/>
        </p:nvSpPr>
        <p:spPr>
          <a:xfrm>
            <a:off x="8229600" y="1583531"/>
            <a:ext cx="381000" cy="381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6E0B3-6A3B-4633-A592-785D59396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"/>
            <a:ext cx="7702607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61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EXTERIOR BUILDING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SPACE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EC1F25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FUNCTIONS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95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75332-E2D2-4C6A-BF80-BE6950EE18D2}"/>
              </a:ext>
            </a:extLst>
          </p:cNvPr>
          <p:cNvSpPr txBox="1"/>
          <p:nvPr/>
        </p:nvSpPr>
        <p:spPr>
          <a:xfrm>
            <a:off x="4114800" y="211931"/>
            <a:ext cx="473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TOP </a:t>
            </a:r>
            <a:r>
              <a:rPr lang="en-US" sz="48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E0892-F950-4788-8944-55565538E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74098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39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EXTERIOR BUILDING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SPACE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FUNCTIONS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EC1F25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94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6" name="Pentagon 5"/>
          <p:cNvSpPr/>
          <p:nvPr/>
        </p:nvSpPr>
        <p:spPr>
          <a:xfrm>
            <a:off x="405717" y="2751305"/>
            <a:ext cx="2054051" cy="1269699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/>
          <p:cNvSpPr txBox="1"/>
          <p:nvPr/>
        </p:nvSpPr>
        <p:spPr>
          <a:xfrm>
            <a:off x="405716" y="2857360"/>
            <a:ext cx="3245122" cy="451548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DETAILED </a:t>
            </a:r>
          </a:p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PROGRAMMING</a:t>
            </a:r>
          </a:p>
          <a:p>
            <a:r>
              <a:rPr lang="en-US" sz="1350" dirty="0">
                <a:solidFill>
                  <a:schemeClr val="bg1"/>
                </a:solidFill>
              </a:rPr>
              <a:t>+ BUDGET ALINEMENT</a:t>
            </a:r>
          </a:p>
        </p:txBody>
      </p:sp>
      <p:sp>
        <p:nvSpPr>
          <p:cNvPr id="7" name="Chevron 6"/>
          <p:cNvSpPr/>
          <p:nvPr/>
        </p:nvSpPr>
        <p:spPr>
          <a:xfrm>
            <a:off x="2057400" y="2751305"/>
            <a:ext cx="2248572" cy="1267269"/>
          </a:xfrm>
          <a:prstGeom prst="chevr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3883409" y="2751304"/>
            <a:ext cx="2553856" cy="1267269"/>
          </a:xfrm>
          <a:prstGeom prst="chevron">
            <a:avLst/>
          </a:prstGeom>
          <a:solidFill>
            <a:srgbClr val="77838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40116" y="2857360"/>
            <a:ext cx="2066117" cy="451548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DESIGN </a:t>
            </a:r>
          </a:p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   DEVELOPMENT</a:t>
            </a:r>
          </a:p>
          <a:p>
            <a:endParaRPr lang="en-US" sz="1350" dirty="0"/>
          </a:p>
        </p:txBody>
      </p:sp>
      <p:sp>
        <p:nvSpPr>
          <p:cNvPr id="22" name="TextBox 21"/>
          <p:cNvSpPr txBox="1"/>
          <p:nvPr/>
        </p:nvSpPr>
        <p:spPr>
          <a:xfrm>
            <a:off x="2380777" y="2862157"/>
            <a:ext cx="1670381" cy="451548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SCHEMATIC  </a:t>
            </a:r>
          </a:p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    DESIGN</a:t>
            </a:r>
          </a:p>
          <a:p>
            <a:endParaRPr lang="en-US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sp>
        <p:nvSpPr>
          <p:cNvPr id="16" name="Chevron 20"/>
          <p:cNvSpPr/>
          <p:nvPr/>
        </p:nvSpPr>
        <p:spPr>
          <a:xfrm>
            <a:off x="6056265" y="2734951"/>
            <a:ext cx="2686060" cy="1267269"/>
          </a:xfrm>
          <a:prstGeom prst="chevron">
            <a:avLst/>
          </a:prstGeom>
          <a:solidFill>
            <a:srgbClr val="77838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" y="1972304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 ONE </a:t>
            </a:r>
            <a:r>
              <a:rPr lang="en-US" sz="3900" b="1" dirty="0">
                <a:latin typeface="Arial Narrow" panose="020B0606020202030204" pitchFamily="34" charset="0"/>
                <a:cs typeface="Calibri" panose="020F0502020204030204" pitchFamily="34" charset="0"/>
              </a:rPr>
              <a:t>DEFINING THE VISION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26930" y="2857360"/>
            <a:ext cx="2066117" cy="451548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CONSTRUCTION</a:t>
            </a:r>
          </a:p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   DOCUMENTS</a:t>
            </a:r>
          </a:p>
          <a:p>
            <a:endParaRPr lang="en-US" sz="13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96AD4A-12A8-40B0-B8ED-6E03C0F55C7C}"/>
              </a:ext>
            </a:extLst>
          </p:cNvPr>
          <p:cNvSpPr txBox="1"/>
          <p:nvPr/>
        </p:nvSpPr>
        <p:spPr>
          <a:xfrm>
            <a:off x="280410" y="135731"/>
            <a:ext cx="3691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76702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EXTERIOR BUILDING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SPACE AESTHETICS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OUTDOOR FUNCTIONS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EB2026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69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080" y="204073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40367275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600" y="2040731"/>
            <a:ext cx="3691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B2026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508E-38C4-4BB5-AAC8-E4ED797597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BDF165-4AD4-497C-A655-F57F3182F1C3}"/>
              </a:ext>
            </a:extLst>
          </p:cNvPr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B7A58E-F762-4125-ABC0-02FE7C904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22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114800" y="211931"/>
            <a:ext cx="4738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NEW CONSTRUCTION </a:t>
            </a:r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PROGRAMMING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GSF = APPROX 129,725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A86B84-18B0-4856-9324-0B14A987F6A9}"/>
              </a:ext>
            </a:extLst>
          </p:cNvPr>
          <p:cNvSpPr txBox="1"/>
          <p:nvPr/>
        </p:nvSpPr>
        <p:spPr>
          <a:xfrm>
            <a:off x="228600" y="432613"/>
            <a:ext cx="5486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Academic Core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HOMEROOM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CLASSROOMS (17) + STORAGE (17)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SCIENCE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LABS (8)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Science Prep (4)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Chemical Storage (2)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Ancillary Instruction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BIM | BUSINESS CLASSROOM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CHILD DEVELOPMENT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CLASSROOM (2) + RESTROOMS (2)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Office + Storage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COMPUTER LABS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(2)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Instructional Storage (2)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CRIMINAL JUSTICE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Storage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HOME EC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+ STORAGE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LANGUAGE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LABS (4) + STORAGE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JOURNALISM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CLASSROOM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SPEECH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CLASSROOM (2) + STORAGE (2)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1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114800" y="211931"/>
            <a:ext cx="4738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NEW CONSTRUCTION </a:t>
            </a:r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PROGRAMMING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GSF = APPROX 129,725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ECE37-A6E8-4838-848F-C117B5967F30}"/>
              </a:ext>
            </a:extLst>
          </p:cNvPr>
          <p:cNvSpPr txBox="1"/>
          <p:nvPr/>
        </p:nvSpPr>
        <p:spPr>
          <a:xfrm>
            <a:off x="228600" y="135731"/>
            <a:ext cx="4953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Administration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ADMINISTRATION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Reception | Waiting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Principal + Assistant Principals’ Offices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Administrative Assistant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Small Conference Room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Campus Patrol Stations (4)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Graduation Coach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Attendance Work Stations (3)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PEIMS Clerk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Registrar + Assistant Registrars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Administrative Support Office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Workroom | Mail | Copy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Video Conference Room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Records Storage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Vault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99DC5-5BA7-4E95-B8EC-88A41AA47468}"/>
              </a:ext>
            </a:extLst>
          </p:cNvPr>
          <p:cNvSpPr txBox="1"/>
          <p:nvPr/>
        </p:nvSpPr>
        <p:spPr>
          <a:xfrm>
            <a:off x="3657600" y="734535"/>
            <a:ext cx="4953000" cy="4841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CLINIC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+ RESTROOM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SCHOOL STORAGE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STUDENT ACTIVITIES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AREA, OFFICE + STORAGE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COUNSELORS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Counselor’s Offices (7)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Speech | Diagnosticians (5)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Conference Rooms (2)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College GO Center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Storage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Testing Coord.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LPAC Clerk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Early College Clerk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Parent Engagement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Military </a:t>
            </a:r>
            <a:r>
              <a:rPr lang="en-US" sz="1400" dirty="0" err="1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Liason</a:t>
            </a:r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COMPUTER EQUIPMENT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ROOM (MDF)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Laptop + Book Distribution Room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IT Office + Storage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Book Room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70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114800" y="211931"/>
            <a:ext cx="4738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NEW CONSTRUCTION </a:t>
            </a:r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PROGRAMMING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GSF = APPROX 129,725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1043A-16B9-46A9-ADE5-223156B81B29}"/>
              </a:ext>
            </a:extLst>
          </p:cNvPr>
          <p:cNvSpPr txBox="1"/>
          <p:nvPr/>
        </p:nvSpPr>
        <p:spPr>
          <a:xfrm>
            <a:off x="228600" y="441325"/>
            <a:ext cx="2971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Fine Arts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CHOIR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ROOM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Practice Room (2)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Robe + Instructional Storage + Office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BAND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ROOM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Ensemble + Practice (3)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Uniform + Instructional Storage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Instrument Storage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Music Library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Dressing Rooms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Office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ORCHESTRA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ROOM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Practice Rooms (2)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Instructional Storage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Instrument Storage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Office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0DEEF-4E6C-497E-9A04-DC6EE0EE035C}"/>
              </a:ext>
            </a:extLst>
          </p:cNvPr>
          <p:cNvSpPr txBox="1"/>
          <p:nvPr/>
        </p:nvSpPr>
        <p:spPr>
          <a:xfrm>
            <a:off x="3657600" y="748357"/>
            <a:ext cx="297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BLACK BOX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THEATER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Control Booth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ART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CLASSROOMS (2)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Kiln (2)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Instructional Storage (2)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DRAMA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CLASSROOM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Instructional Storage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1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114800" y="211931"/>
            <a:ext cx="4738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NEW CONSTRUCTION </a:t>
            </a:r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PROGRAMMING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GSF = APPROX 129,725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ECE37-A6E8-4838-848F-C117B5967F30}"/>
              </a:ext>
            </a:extLst>
          </p:cNvPr>
          <p:cNvSpPr txBox="1"/>
          <p:nvPr/>
        </p:nvSpPr>
        <p:spPr>
          <a:xfrm>
            <a:off x="214428" y="441325"/>
            <a:ext cx="2971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Physical Education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Public Restrooms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Concessions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Ticket Booth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Teaching Personnel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Teacher Lounge | Dining Areas (4)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Professional Development Room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Student Storage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Building Support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Student Restrooms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Staff Restrooms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Public Restrooms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Receiving + Storage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Hazardous Storage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Custodial Office</a:t>
            </a:r>
          </a:p>
        </p:txBody>
      </p:sp>
    </p:spTree>
    <p:extLst>
      <p:ext uri="{BB962C8B-B14F-4D97-AF65-F5344CB8AC3E}">
        <p14:creationId xmlns:p14="http://schemas.microsoft.com/office/powerpoint/2010/main" val="135668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080" y="204073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RENOVATED</a:t>
            </a:r>
          </a:p>
        </p:txBody>
      </p:sp>
    </p:spTree>
    <p:extLst>
      <p:ext uri="{BB962C8B-B14F-4D97-AF65-F5344CB8AC3E}">
        <p14:creationId xmlns:p14="http://schemas.microsoft.com/office/powerpoint/2010/main" val="4104893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4098D13E052543A99DD3298D81BE3C" ma:contentTypeVersion="7" ma:contentTypeDescription="Create a new document." ma:contentTypeScope="" ma:versionID="aa55d5d5301a3568837cadff7223b443">
  <xsd:schema xmlns:xsd="http://www.w3.org/2001/XMLSchema" xmlns:xs="http://www.w3.org/2001/XMLSchema" xmlns:p="http://schemas.microsoft.com/office/2006/metadata/properties" xmlns:ns2="eec0096e-4570-4c52-88d2-193b37a2777e" xmlns:ns3="7b06f195-8817-4639-bb8a-6732739c0cb8" targetNamespace="http://schemas.microsoft.com/office/2006/metadata/properties" ma:root="true" ma:fieldsID="44f10f001d1ab79d5477e9f0b09856da" ns2:_="" ns3:_="">
    <xsd:import namespace="eec0096e-4570-4c52-88d2-193b37a2777e"/>
    <xsd:import namespace="7b06f195-8817-4639-bb8a-6732739c0cb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0096e-4570-4c52-88d2-193b37a277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06f195-8817-4639-bb8a-6732739c0c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DD66179-7345-4547-8616-7D1073474D6C}"/>
</file>

<file path=customXml/itemProps2.xml><?xml version="1.0" encoding="utf-8"?>
<ds:datastoreItem xmlns:ds="http://schemas.openxmlformats.org/officeDocument/2006/customXml" ds:itemID="{2943D9D1-872A-4943-902E-28DD4C495E33}"/>
</file>

<file path=customXml/itemProps3.xml><?xml version="1.0" encoding="utf-8"?>
<ds:datastoreItem xmlns:ds="http://schemas.openxmlformats.org/officeDocument/2006/customXml" ds:itemID="{E784B101-4D35-4138-88A7-D13B52294D2E}"/>
</file>

<file path=docProps/app.xml><?xml version="1.0" encoding="utf-8"?>
<Properties xmlns="http://schemas.openxmlformats.org/officeDocument/2006/extended-properties" xmlns:vt="http://schemas.openxmlformats.org/officeDocument/2006/docPropsVTypes">
  <TotalTime>5584</TotalTime>
  <Words>945</Words>
  <Application>Microsoft Office PowerPoint</Application>
  <PresentationFormat>Custom</PresentationFormat>
  <Paragraphs>399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Arial Narrow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Hinton</dc:creator>
  <cp:lastModifiedBy>Jennifer Matthews</cp:lastModifiedBy>
  <cp:revision>290</cp:revision>
  <cp:lastPrinted>2017-09-27T19:15:13Z</cp:lastPrinted>
  <dcterms:created xsi:type="dcterms:W3CDTF">2016-03-24T18:17:02Z</dcterms:created>
  <dcterms:modified xsi:type="dcterms:W3CDTF">2017-09-27T19:52:10Z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0x010100434098D13E052543A99DD3298D81BE3C</vt:lpwstr>
  </property>
</Properties>
</file>