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4" r:id="rId1"/>
  </p:sldMasterIdLst>
  <p:sldIdLst>
    <p:sldId id="256" r:id="rId2"/>
    <p:sldId id="259" r:id="rId3"/>
    <p:sldId id="262" r:id="rId4"/>
    <p:sldId id="266" r:id="rId5"/>
    <p:sldId id="270" r:id="rId6"/>
    <p:sldId id="273" r:id="rId7"/>
    <p:sldId id="264" r:id="rId8"/>
    <p:sldId id="278" r:id="rId9"/>
    <p:sldId id="289" r:id="rId10"/>
    <p:sldId id="290" r:id="rId11"/>
    <p:sldId id="291" r:id="rId12"/>
    <p:sldId id="274" r:id="rId13"/>
    <p:sldId id="295" r:id="rId14"/>
    <p:sldId id="296" r:id="rId15"/>
    <p:sldId id="275" r:id="rId16"/>
    <p:sldId id="293" r:id="rId17"/>
    <p:sldId id="292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73"/>
    <a:srgbClr val="7A0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ACED0-11AF-7A9C-B1B5-710015B4C00A}" v="411" dt="2020-09-22T15:29:13.401"/>
    <p1510:client id="{269DDB66-CD06-8D95-8283-7A174E14FCC4}" v="211" dt="2020-09-22T15:17:53.247"/>
    <p1510:client id="{2C1FE243-8059-00C2-89F1-734F0BAB8E5D}" v="1447" dt="2020-09-22T16:03:02.834"/>
    <p1510:client id="{404F56F5-ECBE-671A-B3AB-608EFFF7E582}" v="4" dt="2020-09-22T18:01:54.004"/>
    <p1510:client id="{559AF287-3695-4EAA-8AB3-014AEAA0C830}" v="1" dt="2020-09-22T15:06:28.184"/>
    <p1510:client id="{9546D0B8-7D00-5AC3-F668-487F134AD7F4}" v="2463" dt="2020-09-21T22:35:36.500"/>
    <p1510:client id="{CB3ED6B4-7D8C-FB40-BAB1-F238BF95CAC2}" v="37" dt="2020-09-22T21:59:01.468"/>
    <p1510:client id="{E1CDA6D7-EAB8-677D-6765-9A2E484527AA}" v="2692" dt="2020-09-21T23:21:5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4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1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8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97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24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2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0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5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D378C75-918C-9241-BC80-89035CEDE3D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1094714E-A095-4948-BED8-12F3A1F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3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027D786-F704-458C-9D26-D032B233D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5F7508-B900-43C6-89F2-4DEEDFB4D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FC7E4F-A61A-4BE7-B932-7037551C3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F2264-D723-A349-8348-2719B4493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1376" y="1432223"/>
            <a:ext cx="6057144" cy="3357976"/>
          </a:xfrm>
        </p:spPr>
        <p:txBody>
          <a:bodyPr>
            <a:normAutofit/>
          </a:bodyPr>
          <a:lstStyle/>
          <a:p>
            <a:r>
              <a:rPr lang="en-US" sz="5000"/>
              <a:t>Zavala Elementary </a:t>
            </a:r>
            <a:br>
              <a:rPr lang="en-US" sz="5000"/>
            </a:br>
            <a:br>
              <a:rPr lang="en-US" sz="5000"/>
            </a:br>
            <a:endParaRPr lang="en-US" sz="5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0A54F-2FC5-174F-8810-973D6C043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5883" y="3749238"/>
            <a:ext cx="6058864" cy="95164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/>
              <a:t>PARENT MEETING</a:t>
            </a:r>
          </a:p>
          <a:p>
            <a:r>
              <a:rPr lang="en-US" sz="2000"/>
              <a:t>Date: 9-22-20 </a:t>
            </a:r>
          </a:p>
          <a:p>
            <a:r>
              <a:rPr lang="en-US" sz="2000"/>
              <a:t>Time: 1:30 p.m, 3:00 p.m, 4:30 p.m</a:t>
            </a:r>
          </a:p>
          <a:p>
            <a:endParaRPr lang="en-US" sz="2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C31507-1C5A-E147-BA43-3C186E3B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24" y="2137163"/>
            <a:ext cx="3416725" cy="349537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F4D8409-6629-4E1F-A9E3-4F1C5EB19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A90565-210D-41FA-BA31-3BA9710C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CA23262-110E-49EA-8412-40FE9ABCD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53FB868-42D7-4E53-A025-DCAAA4A3B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0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4C0-04BB-8B47-8E13-A463CFCC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056C74-A171-4F8E-BAE0-577C73DFC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54015"/>
            <a:ext cx="10780142" cy="60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58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4C0-04BB-8B47-8E13-A463CFCC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C35D85-323E-4804-B0DC-C1D28AD9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196352"/>
            <a:ext cx="10866406" cy="61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6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7EDE1F-D1CE-A847-98AF-939773E8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9" y="2089315"/>
            <a:ext cx="3631872" cy="237744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Reminders for </a:t>
            </a:r>
            <a:br>
              <a:rPr lang="en-US" sz="2000"/>
            </a:br>
            <a:r>
              <a:rPr lang="en-US" sz="2000">
                <a:solidFill>
                  <a:srgbClr val="FFFFFF"/>
                </a:solidFill>
              </a:rPr>
              <a:t>Face-2-Face Students</a:t>
            </a:r>
            <a:br>
              <a:rPr lang="en-US" sz="2000"/>
            </a:br>
            <a:br>
              <a:rPr lang="en-US" sz="2000"/>
            </a:br>
            <a:r>
              <a:rPr lang="es-MX" sz="2000">
                <a:solidFill>
                  <a:srgbClr val="FFFFFF"/>
                </a:solidFill>
              </a:rPr>
              <a:t>Recordatorios para los estudiantes regresando a la escuela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FD8D-F30A-6449-9489-E793B568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522" y="95236"/>
            <a:ext cx="6376889" cy="647885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endParaRPr lang="en-US"/>
          </a:p>
          <a:p>
            <a:r>
              <a:rPr lang="en-US"/>
              <a:t>Bring back Textbooks (consumables)/</a:t>
            </a:r>
            <a:r>
              <a:rPr lang="es-MX">
                <a:solidFill>
                  <a:srgbClr val="C00000"/>
                </a:solidFill>
              </a:rPr>
              <a:t>regresar libros de texto</a:t>
            </a:r>
            <a:endParaRPr lang="es-MX"/>
          </a:p>
          <a:p>
            <a:r>
              <a:rPr lang="en-US"/>
              <a:t>Backpacks ONLY allowed on the first day back to school/ </a:t>
            </a:r>
            <a:r>
              <a:rPr lang="es-MX">
                <a:solidFill>
                  <a:srgbClr val="C00000"/>
                </a:solidFill>
              </a:rPr>
              <a:t>mochilas permitidas solamente el primer día  </a:t>
            </a:r>
          </a:p>
          <a:p>
            <a:pPr lvl="3"/>
            <a:r>
              <a:rPr lang="en-US" sz="2000"/>
              <a:t>Bring textbooks</a:t>
            </a:r>
          </a:p>
          <a:p>
            <a:pPr lvl="3"/>
            <a:r>
              <a:rPr lang="en-US" sz="2000"/>
              <a:t>Supplies</a:t>
            </a:r>
          </a:p>
          <a:p>
            <a:pPr lvl="3"/>
            <a:r>
              <a:rPr lang="en-US" sz="2000"/>
              <a:t>Device and charger</a:t>
            </a:r>
          </a:p>
          <a:p>
            <a:r>
              <a:rPr lang="en-US"/>
              <a:t>Uniforms not mandatory at this time, but greatly encouraged/</a:t>
            </a:r>
            <a:r>
              <a:rPr lang="es-MX">
                <a:solidFill>
                  <a:srgbClr val="C00000"/>
                </a:solidFill>
              </a:rPr>
              <a:t> uniforme no es obligatorio, pero si se recomienda</a:t>
            </a:r>
          </a:p>
          <a:p>
            <a:r>
              <a:rPr lang="en-US"/>
              <a:t>No colored hair per Zavala's dress code policy/</a:t>
            </a:r>
            <a:r>
              <a:rPr lang="es-MX">
                <a:solidFill>
                  <a:srgbClr val="C00000"/>
                </a:solidFill>
              </a:rPr>
              <a:t>de acuerdo a la póliza de Zavala, no se permite traer el cabello pintado </a:t>
            </a:r>
          </a:p>
          <a:p>
            <a:endParaRPr lang="es-MX">
              <a:solidFill>
                <a:srgbClr val="C00000"/>
              </a:solidFill>
            </a:endParaRPr>
          </a:p>
          <a:p>
            <a:endParaRPr lang="en-US" sz="2400"/>
          </a:p>
          <a:p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199B9-D9B3-D84F-9027-8E288DAA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981" y="442887"/>
            <a:ext cx="1617972" cy="16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7EDE1F-D1CE-A847-98AF-939773E8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9" y="2089315"/>
            <a:ext cx="3631872" cy="237744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Reminders for </a:t>
            </a:r>
            <a:br>
              <a:rPr lang="en-US" sz="2000"/>
            </a:br>
            <a:r>
              <a:rPr lang="en-US" sz="2000">
                <a:solidFill>
                  <a:srgbClr val="FFFFFF"/>
                </a:solidFill>
              </a:rPr>
              <a:t>Face-2-Face Students</a:t>
            </a:r>
            <a:br>
              <a:rPr lang="en-US" sz="2000"/>
            </a:br>
            <a:br>
              <a:rPr lang="en-US" sz="2000"/>
            </a:br>
            <a:r>
              <a:rPr lang="es-MX" sz="2000">
                <a:solidFill>
                  <a:srgbClr val="FFFFFF"/>
                </a:solidFill>
              </a:rPr>
              <a:t>Recordatorios para los estudiantes regresando a la escuela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FD8D-F30A-6449-9489-E793B568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704" y="199145"/>
            <a:ext cx="6376889" cy="645576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s-MX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s-MX">
                <a:solidFill>
                  <a:srgbClr val="000000"/>
                </a:solidFill>
                <a:ea typeface="+mn-lt"/>
                <a:cs typeface="+mn-lt"/>
              </a:rPr>
              <a:t>Earliest for drop off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 time is 7:45 a.m./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 mas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temprano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 que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pueden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dejar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 a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su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hijo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/a es 7:45 a.m.</a:t>
            </a:r>
          </a:p>
          <a:p>
            <a:endParaRPr lang="en-US">
              <a:solidFill>
                <a:srgbClr val="C00000"/>
              </a:solidFill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Be at school on time/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Llegar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 a la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escuela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 a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tiempo</a:t>
            </a:r>
            <a:endParaRPr lang="es-MX"/>
          </a:p>
          <a:p>
            <a:endParaRPr lang="en-US">
              <a:solidFill>
                <a:srgbClr val="C00000"/>
              </a:solidFill>
            </a:endParaRPr>
          </a:p>
          <a:p>
            <a:r>
              <a:rPr lang="en-US"/>
              <a:t>Pick up on time/</a:t>
            </a:r>
            <a:r>
              <a:rPr lang="es-MX">
                <a:solidFill>
                  <a:srgbClr val="C00000"/>
                </a:solidFill>
              </a:rPr>
              <a:t>recoger a su hijo/a a tiempo</a:t>
            </a:r>
          </a:p>
          <a:p>
            <a:endParaRPr lang="es-MX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/>
              <a:t>Staggered Released Schedule</a:t>
            </a:r>
          </a:p>
          <a:p>
            <a:pPr marL="0" indent="0" algn="ctr">
              <a:buNone/>
            </a:pPr>
            <a:endParaRPr lang="en-US">
              <a:solidFill>
                <a:srgbClr val="000000"/>
              </a:solidFill>
            </a:endParaRPr>
          </a:p>
          <a:p>
            <a:r>
              <a:rPr lang="es-MX">
                <a:solidFill>
                  <a:srgbClr val="000000"/>
                </a:solidFill>
              </a:rPr>
              <a:t>PreK @ </a:t>
            </a:r>
            <a:r>
              <a:rPr lang="es-MX"/>
              <a:t>3:15 p.m.</a:t>
            </a:r>
          </a:p>
          <a:p>
            <a:r>
              <a:rPr lang="es-MX"/>
              <a:t>Kinder – 2nd @ 3:20 p.m. </a:t>
            </a:r>
          </a:p>
          <a:p>
            <a:r>
              <a:rPr lang="es-MX"/>
              <a:t>3rd - 5th @ 3:25 p.m.</a:t>
            </a:r>
          </a:p>
          <a:p>
            <a:pPr marL="0" indent="0">
              <a:buNone/>
            </a:pPr>
            <a:endParaRPr lang="es-MX"/>
          </a:p>
          <a:p>
            <a:endParaRPr lang="es-MX">
              <a:solidFill>
                <a:srgbClr val="C00000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199B9-D9B3-D84F-9027-8E288DAA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981" y="442887"/>
            <a:ext cx="1617972" cy="16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7EDE1F-D1CE-A847-98AF-939773E8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9" y="2089315"/>
            <a:ext cx="3631872" cy="237744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Reminders for </a:t>
            </a:r>
            <a:br>
              <a:rPr lang="en-US" sz="2000"/>
            </a:br>
            <a:r>
              <a:rPr lang="en-US" sz="2000">
                <a:solidFill>
                  <a:srgbClr val="FFFFFF"/>
                </a:solidFill>
              </a:rPr>
              <a:t>Face-2-Face Students</a:t>
            </a:r>
            <a:br>
              <a:rPr lang="en-US" sz="2000"/>
            </a:br>
            <a:br>
              <a:rPr lang="en-US" sz="2000"/>
            </a:br>
            <a:r>
              <a:rPr lang="es-MX" sz="2000">
                <a:solidFill>
                  <a:srgbClr val="FFFFFF"/>
                </a:solidFill>
              </a:rPr>
              <a:t>Recordatorios para los estudiantes regresando a la escuela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FD8D-F30A-6449-9489-E793B568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431" y="464691"/>
            <a:ext cx="6376889" cy="594776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>
              <a:solidFill>
                <a:srgbClr val="C00000"/>
              </a:solidFill>
            </a:endParaRPr>
          </a:p>
          <a:p>
            <a:endParaRPr lang="en-US">
              <a:solidFill>
                <a:srgbClr val="C00000"/>
              </a:solidFill>
            </a:endParaRPr>
          </a:p>
          <a:p>
            <a:endParaRPr lang="en-US">
              <a:solidFill>
                <a:srgbClr val="C00000"/>
              </a:solidFill>
            </a:endParaRPr>
          </a:p>
          <a:p>
            <a:r>
              <a:rPr lang="en-US"/>
              <a:t>If Ill, keep student at home/</a:t>
            </a:r>
            <a:r>
              <a:rPr lang="es-MX"/>
              <a:t> </a:t>
            </a:r>
            <a:r>
              <a:rPr lang="es-MX">
                <a:solidFill>
                  <a:srgbClr val="C00000"/>
                </a:solidFill>
              </a:rPr>
              <a:t>si el estudiante se siente enfermo, que se quede en casa</a:t>
            </a:r>
          </a:p>
          <a:p>
            <a:endParaRPr lang="es-MX">
              <a:solidFill>
                <a:srgbClr val="C00000"/>
              </a:solidFill>
            </a:endParaRPr>
          </a:p>
          <a:p>
            <a:r>
              <a:rPr lang="en-US"/>
              <a:t>Face Mask is Mandatory/</a:t>
            </a:r>
            <a:r>
              <a:rPr lang="es-MX">
                <a:solidFill>
                  <a:srgbClr val="C00000"/>
                </a:solidFill>
              </a:rPr>
              <a:t>el cubrebocas es obligatorio</a:t>
            </a:r>
          </a:p>
          <a:p>
            <a:pPr marL="0" indent="0">
              <a:buNone/>
            </a:pPr>
            <a:endParaRPr lang="es-MX">
              <a:solidFill>
                <a:srgbClr val="C00000"/>
              </a:solidFill>
            </a:endParaRPr>
          </a:p>
          <a:p>
            <a:r>
              <a:rPr lang="en-US"/>
              <a:t>Only one entrance to the building/ </a:t>
            </a:r>
            <a:r>
              <a:rPr lang="en-US">
                <a:solidFill>
                  <a:srgbClr val="C00000"/>
                </a:solidFill>
              </a:rPr>
              <a:t>solo una entrada al </a:t>
            </a:r>
            <a:r>
              <a:rPr lang="en-US" err="1">
                <a:solidFill>
                  <a:srgbClr val="C00000"/>
                </a:solidFill>
              </a:rPr>
              <a:t>edificio</a:t>
            </a:r>
            <a:endParaRPr lang="en-US">
              <a:solidFill>
                <a:srgbClr val="C00000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199B9-D9B3-D84F-9027-8E288DAA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981" y="442887"/>
            <a:ext cx="1617972" cy="16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FCD4CC-9C75-0B42-8C1B-C9D55C07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598" y="1758636"/>
            <a:ext cx="3302004" cy="3067556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ea typeface="+mj-lt"/>
                <a:cs typeface="+mj-lt"/>
              </a:rPr>
              <a:t>Reminders for 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solidFill>
                  <a:srgbClr val="FFFFFF"/>
                </a:solidFill>
                <a:ea typeface="+mj-lt"/>
                <a:cs typeface="+mj-lt"/>
              </a:rPr>
              <a:t>Virtual Students</a:t>
            </a: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r>
              <a:rPr lang="es-MX" sz="2000">
                <a:solidFill>
                  <a:srgbClr val="FFFFFF"/>
                </a:solidFill>
                <a:ea typeface="+mj-lt"/>
                <a:cs typeface="+mj-lt"/>
              </a:rPr>
              <a:t>Recordatorios para los estudiantes</a:t>
            </a:r>
            <a:br>
              <a:rPr lang="en-US" sz="2000">
                <a:ea typeface="+mj-lt"/>
                <a:cs typeface="+mj-lt"/>
              </a:rPr>
            </a:br>
            <a:endParaRPr lang="en-US" sz="2000" err="1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3485020-D167-D740-B8DC-D48101D9A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Cameras must remain on during live instruction/</a:t>
            </a:r>
            <a:r>
              <a:rPr lang="es-MX">
                <a:solidFill>
                  <a:srgbClr val="C00000"/>
                </a:solidFill>
              </a:rPr>
              <a:t>cámaras deben mantenerse prendidas durante la instrucción en vivo</a:t>
            </a:r>
          </a:p>
          <a:p>
            <a:r>
              <a:rPr lang="en-US"/>
              <a:t>Please ensure appropriate language at home/</a:t>
            </a:r>
            <a:r>
              <a:rPr lang="es-MX">
                <a:solidFill>
                  <a:srgbClr val="C00000"/>
                </a:solidFill>
              </a:rPr>
              <a:t>por favor asegurarse que el lenguaje en casa sea apropiado</a:t>
            </a:r>
          </a:p>
          <a:p>
            <a:r>
              <a:rPr lang="en-US"/>
              <a:t>Please ensure appropriate backgrounds/ </a:t>
            </a:r>
            <a:r>
              <a:rPr lang="es-MX">
                <a:solidFill>
                  <a:srgbClr val="C00000"/>
                </a:solidFill>
              </a:rPr>
              <a:t>asegurarse que lo que se ve al fondo de la cámara sea apropiado</a:t>
            </a:r>
          </a:p>
          <a:p>
            <a:r>
              <a:rPr lang="en-US"/>
              <a:t>Check-ins with teachers to ensure your child is logging in and submitting assignments/</a:t>
            </a:r>
            <a:r>
              <a:rPr lang="es-MX">
                <a:solidFill>
                  <a:srgbClr val="C00000"/>
                </a:solidFill>
              </a:rPr>
              <a:t> asegúrense con la/el maestro que el estudiante se esté conectando y entregando trabajos</a:t>
            </a:r>
          </a:p>
          <a:p>
            <a:pPr marL="0" indent="0">
              <a:buNone/>
            </a:pPr>
            <a:endParaRPr lang="es-MX">
              <a:solidFill>
                <a:srgbClr val="000000"/>
              </a:solidFill>
            </a:endParaRPr>
          </a:p>
          <a:p>
            <a:endParaRPr lang="en-US"/>
          </a:p>
          <a:p>
            <a:endParaRPr lang="en-US" sz="28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0EEC0D-E1AC-6048-B86A-7DC414D7B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928" y="461744"/>
            <a:ext cx="1112840" cy="11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8915-7B7D-4630-8CCA-7BBFFB94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8" y="659569"/>
            <a:ext cx="9281160" cy="408616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Attendance is crucial/</a:t>
            </a:r>
            <a:r>
              <a:rPr lang="en-US" sz="2400">
                <a:solidFill>
                  <a:srgbClr val="C00000"/>
                </a:solidFill>
              </a:rPr>
              <a:t> la </a:t>
            </a:r>
            <a:r>
              <a:rPr lang="es-MX" sz="2400">
                <a:solidFill>
                  <a:srgbClr val="C00000"/>
                </a:solidFill>
              </a:rPr>
              <a:t>asistencia</a:t>
            </a:r>
            <a:r>
              <a:rPr lang="en-US" sz="2400">
                <a:solidFill>
                  <a:srgbClr val="C00000"/>
                </a:solidFill>
              </a:rPr>
              <a:t> es crucial </a:t>
            </a:r>
            <a:br>
              <a:rPr lang="en-US" sz="2400">
                <a:latin typeface="Georgia"/>
              </a:rPr>
            </a:br>
            <a:br>
              <a:rPr lang="en-US" sz="2400">
                <a:latin typeface="Georgia"/>
              </a:rPr>
            </a:br>
            <a:r>
              <a:rPr lang="en-US" sz="2400">
                <a:latin typeface="Georgia"/>
              </a:rPr>
              <a:t>Part of the grade level requirement per EPISD policy/</a:t>
            </a:r>
            <a:r>
              <a:rPr lang="en-US" sz="2400">
                <a:solidFill>
                  <a:srgbClr val="C00000"/>
                </a:solidFill>
                <a:latin typeface="Georgia"/>
              </a:rPr>
              <a:t> </a:t>
            </a:r>
            <a:r>
              <a:rPr lang="es-MX" sz="2400">
                <a:solidFill>
                  <a:srgbClr val="C00000"/>
                </a:solidFill>
                <a:latin typeface="Georgia"/>
              </a:rPr>
              <a:t>es requisito de la póliza de EPISD</a:t>
            </a:r>
            <a:r>
              <a:rPr lang="es-MX" sz="2400">
                <a:latin typeface="Georgia"/>
              </a:rPr>
              <a:t> </a:t>
            </a:r>
            <a:br>
              <a:rPr lang="en-US" sz="2400">
                <a:latin typeface="Georgia"/>
              </a:rPr>
            </a:br>
            <a:br>
              <a:rPr lang="en-US" sz="2400">
                <a:latin typeface="Georgia"/>
              </a:rPr>
            </a:br>
            <a:r>
              <a:rPr lang="en-US" sz="2400">
                <a:latin typeface="Georgia"/>
              </a:rPr>
              <a:t>Students are responsible for making up the work they missed if absent/</a:t>
            </a:r>
            <a:r>
              <a:rPr lang="en-US" sz="2400">
                <a:solidFill>
                  <a:srgbClr val="C00000"/>
                </a:solidFill>
                <a:latin typeface="Georgia"/>
              </a:rPr>
              <a:t> </a:t>
            </a:r>
            <a:r>
              <a:rPr lang="es-MX" sz="2400">
                <a:solidFill>
                  <a:srgbClr val="C00000"/>
                </a:solidFill>
                <a:latin typeface="Georgia"/>
              </a:rPr>
              <a:t>el estudiante es responsable de completar los trabajos del día en que faltaron</a:t>
            </a:r>
            <a:br>
              <a:rPr lang="en-US" sz="2400">
                <a:latin typeface="Georgia"/>
              </a:rPr>
            </a:br>
            <a:br>
              <a:rPr lang="en-US" sz="2000">
                <a:latin typeface="Georgia"/>
              </a:rPr>
            </a:br>
            <a:r>
              <a:rPr lang="en-US" sz="2400">
                <a:latin typeface="Georgia"/>
              </a:rPr>
              <a:t>Report absences to 236 – 0550/ </a:t>
            </a:r>
            <a:r>
              <a:rPr lang="es-MX" sz="2400">
                <a:solidFill>
                  <a:srgbClr val="C00000"/>
                </a:solidFill>
                <a:latin typeface="Georgia"/>
              </a:rPr>
              <a:t>reporten las faltas a la oficina</a:t>
            </a:r>
            <a:r>
              <a:rPr lang="es-MX" sz="2400">
                <a:latin typeface="Georgia"/>
              </a:rPr>
              <a:t> </a:t>
            </a:r>
            <a:br>
              <a:rPr lang="es-MX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>
                <a:latin typeface="Georgia"/>
              </a:rPr>
            </a:br>
            <a:br>
              <a:rPr lang="en-US" sz="200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36166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D2AEDCB-3859-4EAD-AA65-4BDD2802A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B2AA709-28A2-4289-A11E-FD3AA53F0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1608D5D4-689C-423B-9974-4733A30A4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70ABC-3EA2-E241-89AF-E8769651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72" y="1060704"/>
            <a:ext cx="3630168" cy="4736592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Parent/Community Resources</a:t>
            </a: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r>
              <a:rPr lang="es-MX" sz="2400">
                <a:solidFill>
                  <a:schemeClr val="bg1"/>
                </a:solidFill>
              </a:rPr>
              <a:t>Recursos para padres/comunidad</a:t>
            </a:r>
            <a:br>
              <a:rPr lang="en-US" sz="2400"/>
            </a:b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98FBF-8957-1945-9AA8-EE7007BD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284" y="1060704"/>
            <a:ext cx="5093110" cy="47365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Starting Parenting Classes/ </a:t>
            </a:r>
            <a:r>
              <a:rPr lang="es-MX">
                <a:solidFill>
                  <a:srgbClr val="C00000"/>
                </a:solidFill>
                <a:ea typeface="+mn-lt"/>
                <a:cs typeface="+mn-lt"/>
              </a:rPr>
              <a:t>comenzarán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 las clases para padres</a:t>
            </a:r>
            <a:endParaRPr lang="en-US">
              <a:solidFill>
                <a:srgbClr val="C00000"/>
              </a:solidFill>
            </a:endParaRPr>
          </a:p>
          <a:p>
            <a:r>
              <a:rPr lang="en-US">
                <a:ea typeface="+mn-lt"/>
                <a:cs typeface="+mn-lt"/>
              </a:rPr>
              <a:t>Next Wednesday September 30th @10:00 a.m. /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proximo miercoles, 30 de septiembre </a:t>
            </a:r>
          </a:p>
          <a:p>
            <a:r>
              <a:rPr lang="en-US">
                <a:ea typeface="+mn-lt"/>
                <a:cs typeface="+mn-lt"/>
              </a:rPr>
              <a:t>The classes will be given by Angelica Ponce from El Paso Center for Children.</a:t>
            </a:r>
            <a:endParaRPr lang="en-US"/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4A8673E8-250A-46DB-9A53-00144B5AB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12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4792D-FF27-4181-828B-562FC4B91C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21" r="-2" b="1997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2C966-D71B-46B8-8ACE-7F21E0B8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956" y="900261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Questions/Concerns</a:t>
            </a:r>
          </a:p>
        </p:txBody>
      </p:sp>
    </p:spTree>
    <p:extLst>
      <p:ext uri="{BB962C8B-B14F-4D97-AF65-F5344CB8AC3E}">
        <p14:creationId xmlns:p14="http://schemas.microsoft.com/office/powerpoint/2010/main" val="307238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2D7B7EA-B235-4664-A3CC-3670637C7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2F456-5C3F-554D-8D18-641121ED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256" y="2779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400"/>
              <a:t>PARENT MEETING AGENDA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805DD5B-0366-E548-8D22-5595124DE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122267"/>
            <a:ext cx="3722101" cy="46237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D421A-0DCA-7643-AE91-768760CC0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1572320"/>
            <a:ext cx="6730276" cy="45998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en-US" sz="1800"/>
          </a:p>
          <a:p>
            <a:pPr algn="just"/>
            <a:r>
              <a:rPr lang="en-US">
                <a:ea typeface="+mn-lt"/>
                <a:cs typeface="+mn-lt"/>
              </a:rPr>
              <a:t>Return Dates</a:t>
            </a:r>
          </a:p>
          <a:p>
            <a:pPr algn="just"/>
            <a:r>
              <a:rPr lang="en-US">
                <a:ea typeface="+mn-lt"/>
                <a:cs typeface="+mn-lt"/>
              </a:rPr>
              <a:t>Survey</a:t>
            </a:r>
          </a:p>
          <a:p>
            <a:pPr algn="just"/>
            <a:r>
              <a:rPr lang="en-US">
                <a:ea typeface="+mn-lt"/>
                <a:cs typeface="+mn-lt"/>
              </a:rPr>
              <a:t>Returning Campus Procedures</a:t>
            </a:r>
          </a:p>
          <a:p>
            <a:pPr algn="just"/>
            <a:r>
              <a:rPr lang="en-US"/>
              <a:t>Parent Communication</a:t>
            </a:r>
          </a:p>
          <a:p>
            <a:pPr algn="just"/>
            <a:r>
              <a:rPr lang="en-US"/>
              <a:t>Reminders for Face-2-Face instruction</a:t>
            </a:r>
          </a:p>
          <a:p>
            <a:pPr algn="just"/>
            <a:r>
              <a:rPr lang="en-US"/>
              <a:t>Reminders for Virtual Instruction</a:t>
            </a:r>
          </a:p>
          <a:p>
            <a:pPr algn="just"/>
            <a:r>
              <a:rPr lang="en-US"/>
              <a:t>Parent/Community Resources</a:t>
            </a:r>
          </a:p>
          <a:p>
            <a:pPr algn="just"/>
            <a:endParaRPr lang="en-US" sz="1600"/>
          </a:p>
          <a:p>
            <a:pPr marL="342900" indent="-342900">
              <a:buAutoNum type="arabicPeriod"/>
            </a:pPr>
            <a:endParaRPr lang="en-US"/>
          </a:p>
          <a:p>
            <a:pPr marL="0" indent="0">
              <a:buNone/>
            </a:pPr>
            <a:endParaRPr lang="en-US" sz="3200"/>
          </a:p>
          <a:p>
            <a:pPr marL="342900" indent="-342900">
              <a:buAutoNum type="arabicPeriod"/>
            </a:pPr>
            <a:endParaRPr lang="en-US" sz="3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294CAC-35CA-441F-B151-F4CB2FC3A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E7A93FA-692C-4722-9FF8-93558F519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CE3E14-4DB8-422C-B234-F4E1EDF8C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29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8" name="Group 20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2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675679-574F-9440-8AAC-D2178344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514" y="2035666"/>
            <a:ext cx="3719906" cy="29866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Student Return 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Dates</a:t>
            </a:r>
            <a:br>
              <a:rPr lang="en-US" sz="2400">
                <a:solidFill>
                  <a:srgbClr val="FFFFFF"/>
                </a:solidFill>
              </a:rPr>
            </a:br>
            <a:br>
              <a:rPr lang="en-US" sz="2400">
                <a:solidFill>
                  <a:srgbClr val="FFFFFF"/>
                </a:solidFill>
              </a:rPr>
            </a:br>
            <a:br>
              <a:rPr lang="en-US" sz="2400">
                <a:solidFill>
                  <a:srgbClr val="FFFFFF"/>
                </a:solidFill>
              </a:rPr>
            </a:br>
            <a:r>
              <a:rPr lang="es-MX" sz="2400">
                <a:solidFill>
                  <a:srgbClr val="FFFFFF"/>
                </a:solidFill>
              </a:rPr>
              <a:t>Fechas de Regreso</a:t>
            </a:r>
            <a:br>
              <a:rPr lang="es-MX" sz="2400"/>
            </a:br>
            <a:r>
              <a:rPr lang="es-MX" sz="2400">
                <a:solidFill>
                  <a:srgbClr val="FFFFFF"/>
                </a:solidFill>
              </a:rPr>
              <a:t>para estudiantes</a:t>
            </a:r>
            <a:r>
              <a:rPr lang="en-US" sz="2400">
                <a:solidFill>
                  <a:srgbClr val="FFFFFF"/>
                </a:solidFill>
              </a:rPr>
              <a:t> </a:t>
            </a:r>
            <a:br>
              <a:rPr lang="en-US" sz="2800">
                <a:solidFill>
                  <a:srgbClr val="FFFFFF"/>
                </a:solidFill>
              </a:rPr>
            </a:b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FC8131F-CB4A-B444-906A-23D3C617A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031" y="71206"/>
            <a:ext cx="1864439" cy="190735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25621-6647-DB4F-8002-5491E6EB5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684" y="557561"/>
            <a:ext cx="6191844" cy="546065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PreK – 2</a:t>
            </a:r>
            <a:r>
              <a:rPr lang="en-US" b="1" baseline="30000"/>
              <a:t>nd</a:t>
            </a:r>
            <a:r>
              <a:rPr lang="en-US" b="1"/>
              <a:t> Grade </a:t>
            </a:r>
          </a:p>
          <a:p>
            <a:pPr lvl="3"/>
            <a:r>
              <a:rPr lang="en-US" sz="2000"/>
              <a:t>October 1</a:t>
            </a:r>
            <a:r>
              <a:rPr lang="en-US" sz="2000" baseline="30000"/>
              <a:t>st</a:t>
            </a:r>
            <a:r>
              <a:rPr lang="en-US" sz="2000"/>
              <a:t> /</a:t>
            </a:r>
            <a:r>
              <a:rPr lang="en-US" sz="2000">
                <a:solidFill>
                  <a:srgbClr val="C00000"/>
                </a:solidFill>
              </a:rPr>
              <a:t> 1 de </a:t>
            </a:r>
            <a:r>
              <a:rPr lang="en-US" sz="2000" err="1">
                <a:solidFill>
                  <a:srgbClr val="C00000"/>
                </a:solidFill>
              </a:rPr>
              <a:t>octubre</a:t>
            </a:r>
            <a:endParaRPr lang="en-US" sz="2000">
              <a:solidFill>
                <a:srgbClr val="C00000"/>
              </a:solidFill>
            </a:endParaRPr>
          </a:p>
          <a:p>
            <a:pPr lvl="3"/>
            <a:endParaRPr lang="en-US" sz="2000"/>
          </a:p>
          <a:p>
            <a:pPr lvl="3"/>
            <a:endParaRPr lang="en-US" sz="2000"/>
          </a:p>
          <a:p>
            <a:pPr marL="822960" lvl="3" indent="0">
              <a:buNone/>
            </a:pPr>
            <a:endParaRPr lang="en-US" sz="2000"/>
          </a:p>
          <a:p>
            <a:r>
              <a:rPr lang="en-US" b="1"/>
              <a:t>3rd – 5</a:t>
            </a:r>
            <a:r>
              <a:rPr lang="en-US" b="1" baseline="30000"/>
              <a:t>th</a:t>
            </a:r>
            <a:r>
              <a:rPr lang="en-US" b="1"/>
              <a:t> Grade</a:t>
            </a:r>
          </a:p>
          <a:p>
            <a:pPr lvl="3"/>
            <a:r>
              <a:rPr lang="en-US" sz="2000"/>
              <a:t>October 19</a:t>
            </a:r>
            <a:r>
              <a:rPr lang="en-US" sz="2000" baseline="30000"/>
              <a:t>th</a:t>
            </a:r>
            <a:r>
              <a:rPr lang="en-US" sz="2000"/>
              <a:t> / </a:t>
            </a:r>
            <a:r>
              <a:rPr lang="en-US" sz="2000">
                <a:solidFill>
                  <a:srgbClr val="C00000"/>
                </a:solidFill>
              </a:rPr>
              <a:t>19 de </a:t>
            </a:r>
            <a:r>
              <a:rPr lang="en-US" sz="2000" err="1">
                <a:solidFill>
                  <a:srgbClr val="C00000"/>
                </a:solidFill>
              </a:rPr>
              <a:t>octubre</a:t>
            </a:r>
            <a:r>
              <a:rPr lang="en-US" sz="2000">
                <a:solidFill>
                  <a:srgbClr val="C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24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8" name="Group 20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2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FC8131F-CB4A-B444-906A-23D3C617A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031" y="71206"/>
            <a:ext cx="1864439" cy="190735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64C14-C5CD-7F43-9002-D697C6DA3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761" y="862981"/>
            <a:ext cx="6489696" cy="451811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/>
          </a:p>
          <a:p>
            <a:endParaRPr lang="en-US" b="1"/>
          </a:p>
          <a:p>
            <a:r>
              <a:rPr lang="en-US" b="1"/>
              <a:t>PreK – 2</a:t>
            </a:r>
            <a:r>
              <a:rPr lang="en-US" b="1" baseline="30000"/>
              <a:t>nd</a:t>
            </a:r>
            <a:r>
              <a:rPr lang="en-US" b="1"/>
              <a:t> Grade </a:t>
            </a:r>
            <a:endParaRPr lang="en-US"/>
          </a:p>
          <a:p>
            <a:pPr lvl="3"/>
            <a:r>
              <a:rPr lang="en-US" sz="2000"/>
              <a:t>September </a:t>
            </a:r>
            <a:r>
              <a:rPr lang="es-MX" sz="2000"/>
              <a:t>28</a:t>
            </a:r>
            <a:r>
              <a:rPr lang="es-MX" sz="2000" baseline="30000"/>
              <a:t>th</a:t>
            </a:r>
            <a:r>
              <a:rPr lang="es-MX" sz="2000"/>
              <a:t> /</a:t>
            </a:r>
            <a:r>
              <a:rPr lang="es-MX" sz="2000">
                <a:solidFill>
                  <a:srgbClr val="C00000"/>
                </a:solidFill>
              </a:rPr>
              <a:t> 28 de </a:t>
            </a:r>
            <a:r>
              <a:rPr lang="es-MX" sz="2000" err="1">
                <a:solidFill>
                  <a:srgbClr val="C00000"/>
                </a:solidFill>
              </a:rPr>
              <a:t>septiembre</a:t>
            </a:r>
          </a:p>
          <a:p>
            <a:r>
              <a:rPr lang="es-MX" b="1"/>
              <a:t>3rd – 5</a:t>
            </a:r>
            <a:r>
              <a:rPr lang="es-MX" b="1" baseline="30000"/>
              <a:t>th</a:t>
            </a:r>
            <a:r>
              <a:rPr lang="es-MX" b="1"/>
              <a:t> Grade</a:t>
            </a:r>
          </a:p>
          <a:p>
            <a:pPr lvl="3"/>
            <a:r>
              <a:rPr lang="es-MX" sz="2000" err="1"/>
              <a:t>October</a:t>
            </a:r>
            <a:r>
              <a:rPr lang="es-MX" sz="2000"/>
              <a:t> 7</a:t>
            </a:r>
            <a:r>
              <a:rPr lang="es-MX" sz="2000" baseline="30000"/>
              <a:t>th</a:t>
            </a:r>
            <a:r>
              <a:rPr lang="es-MX" sz="2000"/>
              <a:t> / </a:t>
            </a:r>
            <a:r>
              <a:rPr lang="es-MX" sz="2000">
                <a:solidFill>
                  <a:srgbClr val="C00000"/>
                </a:solidFill>
              </a:rPr>
              <a:t>7 de </a:t>
            </a:r>
            <a:r>
              <a:rPr lang="es-MX" sz="2000" err="1">
                <a:solidFill>
                  <a:srgbClr val="C00000"/>
                </a:solidFill>
              </a:rPr>
              <a:t>octubre</a:t>
            </a:r>
            <a:endParaRPr lang="es-MX" sz="2000" b="1" err="1">
              <a:solidFill>
                <a:srgbClr val="C00000"/>
              </a:solidFill>
            </a:endParaRPr>
          </a:p>
          <a:p>
            <a:endParaRPr lang="es-MX" b="1"/>
          </a:p>
          <a:p>
            <a:r>
              <a:rPr lang="es-MX" b="1" err="1"/>
              <a:t>Asynchronous</a:t>
            </a:r>
            <a:r>
              <a:rPr lang="es-MX" b="1"/>
              <a:t> </a:t>
            </a:r>
            <a:r>
              <a:rPr lang="es-MX" b="1" err="1"/>
              <a:t>Instruction</a:t>
            </a:r>
            <a:r>
              <a:rPr lang="es-MX" b="1"/>
              <a:t> / </a:t>
            </a:r>
            <a:r>
              <a:rPr lang="es-MX" b="1" err="1">
                <a:solidFill>
                  <a:srgbClr val="C00000"/>
                </a:solidFill>
              </a:rPr>
              <a:t>instrucción</a:t>
            </a:r>
            <a:r>
              <a:rPr lang="es-MX" b="1">
                <a:solidFill>
                  <a:srgbClr val="C00000"/>
                </a:solidFill>
              </a:rPr>
              <a:t> </a:t>
            </a:r>
            <a:r>
              <a:rPr lang="es-MX" b="1" err="1">
                <a:solidFill>
                  <a:srgbClr val="C00000"/>
                </a:solidFill>
              </a:rPr>
              <a:t>asincrónica</a:t>
            </a:r>
          </a:p>
          <a:p>
            <a:pPr lvl="1"/>
            <a:r>
              <a:rPr lang="es-MX" b="1"/>
              <a:t>3 </a:t>
            </a:r>
            <a:r>
              <a:rPr lang="es-MX" b="1" err="1"/>
              <a:t>Days</a:t>
            </a:r>
            <a:r>
              <a:rPr lang="es-MX" b="1"/>
              <a:t> / 3 días</a:t>
            </a:r>
          </a:p>
          <a:p>
            <a:pPr lvl="1"/>
            <a:r>
              <a:rPr lang="es-MX" b="1" err="1"/>
              <a:t>Most</a:t>
            </a:r>
            <a:r>
              <a:rPr lang="es-MX" b="1"/>
              <a:t> </a:t>
            </a:r>
            <a:r>
              <a:rPr lang="es-MX" b="1" err="1"/>
              <a:t>of</a:t>
            </a:r>
            <a:r>
              <a:rPr lang="es-MX" b="1"/>
              <a:t> </a:t>
            </a:r>
            <a:r>
              <a:rPr lang="es-MX" b="1" err="1"/>
              <a:t>the</a:t>
            </a:r>
            <a:r>
              <a:rPr lang="es-MX" b="1"/>
              <a:t> </a:t>
            </a:r>
            <a:r>
              <a:rPr lang="es-MX" b="1" err="1"/>
              <a:t>day</a:t>
            </a:r>
            <a:r>
              <a:rPr lang="es-MX" b="1"/>
              <a:t> / </a:t>
            </a:r>
            <a:r>
              <a:rPr lang="es-MX" b="1">
                <a:solidFill>
                  <a:srgbClr val="C00000"/>
                </a:solidFill>
              </a:rPr>
              <a:t>la mayor </a:t>
            </a:r>
            <a:r>
              <a:rPr lang="es-MX" b="1" err="1">
                <a:solidFill>
                  <a:srgbClr val="C00000"/>
                </a:solidFill>
              </a:rPr>
              <a:t>parte</a:t>
            </a:r>
            <a:r>
              <a:rPr lang="es-MX" b="1">
                <a:solidFill>
                  <a:srgbClr val="C00000"/>
                </a:solidFill>
              </a:rPr>
              <a:t> del día</a:t>
            </a:r>
          </a:p>
          <a:p>
            <a:pPr lvl="1"/>
            <a:r>
              <a:rPr lang="es-MX" b="1" err="1"/>
              <a:t>Few</a:t>
            </a:r>
            <a:r>
              <a:rPr lang="es-MX" b="1"/>
              <a:t> log </a:t>
            </a:r>
            <a:r>
              <a:rPr lang="es-MX" b="1" err="1"/>
              <a:t>ins</a:t>
            </a:r>
            <a:r>
              <a:rPr lang="es-MX" b="1"/>
              <a:t> / </a:t>
            </a:r>
            <a:r>
              <a:rPr lang="es-MX" b="1">
                <a:solidFill>
                  <a:srgbClr val="C00000"/>
                </a:solidFill>
              </a:rPr>
              <a:t>conectados menos tiempo  </a:t>
            </a:r>
          </a:p>
          <a:p>
            <a:pPr lvl="1"/>
            <a:endParaRPr lang="en-US" b="1"/>
          </a:p>
          <a:p>
            <a:endParaRPr lang="en-US" b="1"/>
          </a:p>
          <a:p>
            <a:pPr marL="822960" lvl="3" indent="0">
              <a:buNone/>
            </a:pPr>
            <a:endParaRPr lang="en-US" sz="2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33C27F-D05A-FD49-8ED5-15F71087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514" y="2035666"/>
            <a:ext cx="3719906" cy="29866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Teacher Return 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Dates</a:t>
            </a:r>
            <a:br>
              <a:rPr lang="en-US" sz="2400">
                <a:solidFill>
                  <a:srgbClr val="FFFFFF"/>
                </a:solidFill>
              </a:rPr>
            </a:br>
            <a:br>
              <a:rPr lang="en-US" sz="2400">
                <a:solidFill>
                  <a:srgbClr val="FFFFFF"/>
                </a:solidFill>
              </a:rPr>
            </a:br>
            <a:br>
              <a:rPr lang="en-US" sz="2400">
                <a:solidFill>
                  <a:srgbClr val="FFFFFF"/>
                </a:solidFill>
              </a:rPr>
            </a:br>
            <a:r>
              <a:rPr lang="es-MX" sz="2400">
                <a:solidFill>
                  <a:srgbClr val="FFFFFF"/>
                </a:solidFill>
              </a:rPr>
              <a:t>Fechas de Regreso</a:t>
            </a:r>
            <a:br>
              <a:rPr lang="es-MX" sz="2400"/>
            </a:br>
            <a:r>
              <a:rPr lang="es-MX" sz="2400">
                <a:solidFill>
                  <a:srgbClr val="FFFFFF"/>
                </a:solidFill>
              </a:rPr>
              <a:t>para maestros</a:t>
            </a:r>
            <a:r>
              <a:rPr lang="en-US" sz="2400">
                <a:solidFill>
                  <a:srgbClr val="FFFFFF"/>
                </a:solidFill>
              </a:rPr>
              <a:t> </a:t>
            </a:r>
            <a:br>
              <a:rPr lang="en-US" sz="2800">
                <a:solidFill>
                  <a:srgbClr val="FFFFFF"/>
                </a:solidFill>
              </a:rPr>
            </a:b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CA88C2-C73C-4062-A097-8FBCE309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981C21-E132-4402-B31B-D725C1CE7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85C77-4E84-486A-9AE5-F3635BE9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4"/>
            <a:ext cx="5149596" cy="5228279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70ABC-3EA2-E241-89AF-E8769651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8" y="1465790"/>
            <a:ext cx="3860798" cy="3941345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Survey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565B2-CF7F-FB4C-B97E-1262545D9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2" y="1359090"/>
            <a:ext cx="5132665" cy="40480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/>
            <a:r>
              <a:rPr lang="en-US"/>
              <a:t>Classrooms have been arranged according to the Face-2-Face numbers /</a:t>
            </a:r>
            <a:r>
              <a:rPr lang="es-MX">
                <a:solidFill>
                  <a:srgbClr val="C00000"/>
                </a:solidFill>
              </a:rPr>
              <a:t>las clases se han acomodado conforme los números recibidos de la encuesta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5C1C3E-5158-47F3-8FD9-14B22C3E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121662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7EDE1F-D1CE-A847-98AF-939773E8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51" y="2133445"/>
            <a:ext cx="3615498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Parent Communication</a:t>
            </a:r>
            <a:br>
              <a:rPr lang="en-US" sz="2400">
                <a:solidFill>
                  <a:srgbClr val="FFFFFF"/>
                </a:solidFill>
              </a:rPr>
            </a:br>
            <a:br>
              <a:rPr lang="en-US" sz="2400"/>
            </a:br>
            <a:r>
              <a:rPr lang="es-MX" sz="2400">
                <a:solidFill>
                  <a:srgbClr val="FFFFFF"/>
                </a:solidFill>
              </a:rPr>
              <a:t>Comunicación con los padres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FD8D-F30A-6449-9489-E793B568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86" y="245327"/>
            <a:ext cx="6376889" cy="64788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/>
              <a:t>We ask for your patience and understanding/ </a:t>
            </a:r>
            <a:r>
              <a:rPr lang="en-US">
                <a:solidFill>
                  <a:srgbClr val="C00000"/>
                </a:solidFill>
              </a:rPr>
              <a:t>les </a:t>
            </a:r>
            <a:r>
              <a:rPr lang="es-MX">
                <a:solidFill>
                  <a:srgbClr val="C00000"/>
                </a:solidFill>
              </a:rPr>
              <a:t>pedimos su paciencia y comprensión </a:t>
            </a:r>
          </a:p>
          <a:p>
            <a:pPr marL="0" indent="0">
              <a:buNone/>
            </a:pPr>
            <a:endParaRPr lang="en-US"/>
          </a:p>
          <a:p>
            <a:pPr lvl="2"/>
            <a:r>
              <a:rPr lang="en-US" sz="2000"/>
              <a:t>Teachers will have a lot on their plate/ </a:t>
            </a:r>
            <a:r>
              <a:rPr lang="es-MX" sz="2000">
                <a:solidFill>
                  <a:srgbClr val="FF0000"/>
                </a:solidFill>
              </a:rPr>
              <a:t>l</a:t>
            </a:r>
            <a:r>
              <a:rPr lang="es-MX" sz="2000">
                <a:solidFill>
                  <a:srgbClr val="C00000"/>
                </a:solidFill>
              </a:rPr>
              <a:t>os maestros tendrán muchas cosas que manejar</a:t>
            </a:r>
          </a:p>
          <a:p>
            <a:pPr marL="548640" lvl="2" indent="0">
              <a:buNone/>
            </a:pPr>
            <a:endParaRPr lang="en-US" sz="2000">
              <a:solidFill>
                <a:srgbClr val="7A0999"/>
              </a:solidFill>
            </a:endParaRPr>
          </a:p>
          <a:p>
            <a:pPr marL="834390" lvl="2" indent="-285750"/>
            <a:r>
              <a:rPr lang="en-US" sz="2000"/>
              <a:t>Changes might have to be done as we may need to tweak things that are not working out/ </a:t>
            </a:r>
            <a:r>
              <a:rPr lang="es-MX" sz="2000">
                <a:solidFill>
                  <a:srgbClr val="C00000"/>
                </a:solidFill>
              </a:rPr>
              <a:t>probablemente tengan que haber cambios </a:t>
            </a:r>
            <a:r>
              <a:rPr lang="es-MX" sz="2000">
                <a:solidFill>
                  <a:srgbClr val="C00000"/>
                </a:solidFill>
                <a:ea typeface="+mn-lt"/>
                <a:cs typeface="+mn-lt"/>
              </a:rPr>
              <a:t>conforme veamos que hay cosas que no funcionen</a:t>
            </a:r>
          </a:p>
          <a:p>
            <a:pPr marL="274320" lvl="1" indent="0">
              <a:buNone/>
            </a:pPr>
            <a:endParaRPr lang="en-US" sz="2000"/>
          </a:p>
          <a:p>
            <a:pPr lvl="2"/>
            <a:r>
              <a:rPr lang="en-US" sz="2000"/>
              <a:t>Continue good communication with teacher /</a:t>
            </a:r>
            <a:r>
              <a:rPr lang="es-MX" sz="2000">
                <a:solidFill>
                  <a:srgbClr val="C00000"/>
                </a:solidFill>
              </a:rPr>
              <a:t>continúe teniendo buena comunicación con el/la maestro</a:t>
            </a:r>
          </a:p>
          <a:p>
            <a:pPr lvl="2"/>
            <a:endParaRPr lang="es-MX" sz="2000">
              <a:solidFill>
                <a:srgbClr val="C00000"/>
              </a:solidFill>
            </a:endParaRPr>
          </a:p>
          <a:p>
            <a:pPr lvl="2"/>
            <a:r>
              <a:rPr lang="es-MX" sz="2000"/>
              <a:t>6 feet apart (cafeteria, multi-purpose, classrooms)/</a:t>
            </a:r>
            <a:r>
              <a:rPr lang="es-MX" sz="2000">
                <a:solidFill>
                  <a:srgbClr val="C00000"/>
                </a:solidFill>
              </a:rPr>
              <a:t>6 pies de distancia </a:t>
            </a:r>
            <a:endParaRPr lang="es-MX" sz="2000"/>
          </a:p>
          <a:p>
            <a:pPr lvl="2"/>
            <a:endParaRPr lang="es-MX" sz="2000">
              <a:solidFill>
                <a:srgbClr val="C00000"/>
              </a:solidFill>
            </a:endParaRPr>
          </a:p>
          <a:p>
            <a:pPr lvl="2"/>
            <a:r>
              <a:rPr lang="es-MX" sz="2000"/>
              <a:t>Closed campus/ </a:t>
            </a:r>
            <a:r>
              <a:rPr lang="es-MX" sz="2000">
                <a:solidFill>
                  <a:srgbClr val="C00000"/>
                </a:solidFill>
              </a:rPr>
              <a:t>escuela</a:t>
            </a:r>
            <a:r>
              <a:rPr lang="es-MX" sz="2000"/>
              <a:t> </a:t>
            </a:r>
            <a:r>
              <a:rPr lang="es-MX" sz="2000">
                <a:solidFill>
                  <a:srgbClr val="C00000"/>
                </a:solidFill>
              </a:rPr>
              <a:t>cerrada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199B9-D9B3-D84F-9027-8E288DAA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981" y="442887"/>
            <a:ext cx="1617972" cy="16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F40EB-BD86-3E46-878D-A7DBCAE1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3" y="643467"/>
            <a:ext cx="6271758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8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Schedules </a:t>
            </a:r>
          </a:p>
        </p:txBody>
      </p:sp>
    </p:spTree>
    <p:extLst>
      <p:ext uri="{BB962C8B-B14F-4D97-AF65-F5344CB8AC3E}">
        <p14:creationId xmlns:p14="http://schemas.microsoft.com/office/powerpoint/2010/main" val="155291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4C0-04BB-8B47-8E13-A463CFCC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648EE9-15E1-4BF7-B6B2-9FA794B4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88" y="277746"/>
            <a:ext cx="10636369" cy="602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4C0-04BB-8B47-8E13-A463CFCC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7E6BC5-7A87-4917-9B1B-E3263B9D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27" y="222580"/>
            <a:ext cx="10665123" cy="60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6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Custom 3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Macintosh PowerPoint</Application>
  <PresentationFormat>Widescreen</PresentationFormat>
  <Paragraphs>114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Rockwell Extra Bold</vt:lpstr>
      <vt:lpstr>Trebuchet MS</vt:lpstr>
      <vt:lpstr>Wingdings</vt:lpstr>
      <vt:lpstr>Wood Type</vt:lpstr>
      <vt:lpstr>Zavala Elementary   </vt:lpstr>
      <vt:lpstr>PARENT MEETING AGENDA</vt:lpstr>
      <vt:lpstr>Student Return  Dates   Fechas de Regreso para estudiantes  </vt:lpstr>
      <vt:lpstr>Teacher Return  Dates   Fechas de Regreso para maestros  </vt:lpstr>
      <vt:lpstr>Survey</vt:lpstr>
      <vt:lpstr>Parent Communication  Comunicación con los padres</vt:lpstr>
      <vt:lpstr>Schedules </vt:lpstr>
      <vt:lpstr> </vt:lpstr>
      <vt:lpstr> </vt:lpstr>
      <vt:lpstr> </vt:lpstr>
      <vt:lpstr> </vt:lpstr>
      <vt:lpstr>Reminders for  Face-2-Face Students  Recordatorios para los estudiantes regresando a la escuela</vt:lpstr>
      <vt:lpstr>Reminders for  Face-2-Face Students  Recordatorios para los estudiantes regresando a la escuela</vt:lpstr>
      <vt:lpstr>Reminders for  Face-2-Face Students  Recordatorios para los estudiantes regresando a la escuela</vt:lpstr>
      <vt:lpstr>Reminders for  Virtual Students  Recordatorios para los estudiantes </vt:lpstr>
      <vt:lpstr>Attendance is crucial/ la asistencia es crucial   Part of the grade level requirement per EPISD policy/ es requisito de la póliza de EPISD   Students are responsible for making up the work they missed if absent/ el estudiante es responsable de completar los trabajos del día en que faltaron  Report absences to 236 – 0550/ reporten las faltas a la oficina         </vt:lpstr>
      <vt:lpstr>Parent/Community Resources    Recursos para padres/comunidad </vt:lpstr>
      <vt:lpstr>Questions/Concerns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Zavala Elementary   Back to school updates</dc:title>
  <dc:creator>Marissa Garcia</dc:creator>
  <cp:lastModifiedBy>Anabel Gonzalez</cp:lastModifiedBy>
  <cp:revision>2</cp:revision>
  <dcterms:created xsi:type="dcterms:W3CDTF">2020-08-06T18:37:11Z</dcterms:created>
  <dcterms:modified xsi:type="dcterms:W3CDTF">2020-09-23T19:49:26Z</dcterms:modified>
</cp:coreProperties>
</file>