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28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4.xml" ContentType="application/vnd.openxmlformats-officedocument.presentationml.slide+xml"/>
  <Override PartName="/ppt/slides/slide3.xml" ContentType="application/vnd.openxmlformats-officedocument.presentationml.slide+xml"/>
  <Override PartName="/ppt/slides/slide3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1.xml" ContentType="application/vnd.openxmlformats-officedocument.presentationml.slide+xml"/>
  <Override PartName="/ppt/slides/slide33.xml" ContentType="application/vnd.openxmlformats-officedocument.presentationml.slide+xml"/>
  <Override PartName="/ppt/slides/slide30.xml" ContentType="application/vnd.openxmlformats-officedocument.presentationml.slide+xml"/>
  <Override PartName="/ppt/slides/slide32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6" r:id="rId2"/>
    <p:sldId id="482" r:id="rId3"/>
    <p:sldId id="588" r:id="rId4"/>
    <p:sldId id="565" r:id="rId5"/>
    <p:sldId id="564" r:id="rId6"/>
    <p:sldId id="498" r:id="rId7"/>
    <p:sldId id="534" r:id="rId8"/>
    <p:sldId id="567" r:id="rId9"/>
    <p:sldId id="535" r:id="rId10"/>
    <p:sldId id="568" r:id="rId11"/>
    <p:sldId id="586" r:id="rId12"/>
    <p:sldId id="536" r:id="rId13"/>
    <p:sldId id="380" r:id="rId14"/>
    <p:sldId id="512" r:id="rId15"/>
    <p:sldId id="513" r:id="rId16"/>
    <p:sldId id="574" r:id="rId17"/>
    <p:sldId id="403" r:id="rId18"/>
    <p:sldId id="491" r:id="rId19"/>
    <p:sldId id="492" r:id="rId20"/>
    <p:sldId id="493" r:id="rId21"/>
    <p:sldId id="532" r:id="rId22"/>
    <p:sldId id="411" r:id="rId23"/>
    <p:sldId id="579" r:id="rId24"/>
    <p:sldId id="537" r:id="rId25"/>
    <p:sldId id="548" r:id="rId26"/>
    <p:sldId id="549" r:id="rId27"/>
    <p:sldId id="550" r:id="rId28"/>
    <p:sldId id="547" r:id="rId29"/>
    <p:sldId id="552" r:id="rId30"/>
    <p:sldId id="551" r:id="rId31"/>
    <p:sldId id="546" r:id="rId32"/>
    <p:sldId id="553" r:id="rId33"/>
    <p:sldId id="559" r:id="rId34"/>
    <p:sldId id="554" r:id="rId35"/>
    <p:sldId id="558" r:id="rId36"/>
    <p:sldId id="555" r:id="rId37"/>
    <p:sldId id="556" r:id="rId38"/>
    <p:sldId id="587" r:id="rId39"/>
    <p:sldId id="539" r:id="rId40"/>
    <p:sldId id="543" r:id="rId41"/>
    <p:sldId id="540" r:id="rId42"/>
    <p:sldId id="545" r:id="rId43"/>
    <p:sldId id="580" r:id="rId44"/>
    <p:sldId id="541" r:id="rId45"/>
  </p:sldIdLst>
  <p:sldSz cx="9144000" cy="514826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D1E9"/>
    <a:srgbClr val="6A8DD3"/>
    <a:srgbClr val="5C9CC0"/>
    <a:srgbClr val="00CC00"/>
    <a:srgbClr val="FF00FF"/>
    <a:srgbClr val="00FF99"/>
    <a:srgbClr val="850085"/>
    <a:srgbClr val="C080C0"/>
    <a:srgbClr val="77838D"/>
    <a:srgbClr val="EB20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6" autoAdjust="0"/>
    <p:restoredTop sz="95982" autoAdjust="0"/>
  </p:normalViewPr>
  <p:slideViewPr>
    <p:cSldViewPr>
      <p:cViewPr varScale="1">
        <p:scale>
          <a:sx n="114" d="100"/>
          <a:sy n="114" d="100"/>
        </p:scale>
        <p:origin x="78" y="42"/>
      </p:cViewPr>
      <p:guideLst>
        <p:guide orient="horz" pos="162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78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ustomXml" Target="../customXml/item2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C93232F-E7AA-461B-BAA5-3BC9EE5335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4E0D41-4656-4AD4-BDD9-7537EB779D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1FA05-BADA-4A7B-8B17-DC0C8BE54927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321B4F-51B0-4603-A2EB-F46843AB32E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D6422-A9BE-43D5-A2C3-D8CE94738F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9F7FF-D35A-4A09-92DC-CE08255B2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640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6" tIns="46584" rIns="93166" bIns="4658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6" tIns="46584" rIns="93166" bIns="46584" rtlCol="0"/>
          <a:lstStyle>
            <a:lvl1pPr algn="r">
              <a:defRPr sz="1200"/>
            </a:lvl1pPr>
          </a:lstStyle>
          <a:p>
            <a:fld id="{1DB0A541-4DE3-4387-91F0-E7BBE5F0AD2D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6913"/>
            <a:ext cx="619125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6" tIns="46584" rIns="93166" bIns="4658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6" tIns="46584" rIns="93166" bIns="4658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66" tIns="46584" rIns="93166" bIns="4658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66" tIns="46584" rIns="93166" bIns="46584" rtlCol="0" anchor="b"/>
          <a:lstStyle>
            <a:lvl1pPr algn="r">
              <a:defRPr sz="1200"/>
            </a:lvl1pPr>
          </a:lstStyle>
          <a:p>
            <a:fld id="{1C6FA5FD-C5E6-4EDA-BE1F-A255ADCD9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935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FA5FD-C5E6-4EDA-BE1F-A255ADCD92F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3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FA5FD-C5E6-4EDA-BE1F-A255ADCD92F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623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FA5FD-C5E6-4EDA-BE1F-A255ADCD92F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398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FA5FD-C5E6-4EDA-BE1F-A255ADCD92F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479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FA5FD-C5E6-4EDA-BE1F-A255ADCD92F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208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FA5FD-C5E6-4EDA-BE1F-A255ADCD92F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766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FA5FD-C5E6-4EDA-BE1F-A255ADCD92F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416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FA5FD-C5E6-4EDA-BE1F-A255ADCD92F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545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9299"/>
            <a:ext cx="7772400" cy="11035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7349"/>
            <a:ext cx="6400800" cy="13156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A6E9C-BF73-4763-8650-C7D077577323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6C9E-6728-4E37-B4CA-D12E67F15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343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A6E9C-BF73-4763-8650-C7D077577323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6C9E-6728-4E37-B4CA-D12E67F15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679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169"/>
            <a:ext cx="2057400" cy="439270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169"/>
            <a:ext cx="6019800" cy="439270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A6E9C-BF73-4763-8650-C7D077577323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6C9E-6728-4E37-B4CA-D12E67F15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870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A6E9C-BF73-4763-8650-C7D077577323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6C9E-6728-4E37-B4CA-D12E67F15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30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8236"/>
            <a:ext cx="7772400" cy="10225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2054"/>
            <a:ext cx="7772400" cy="112618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A6E9C-BF73-4763-8650-C7D077577323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6C9E-6728-4E37-B4CA-D12E67F15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31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A6E9C-BF73-4763-8650-C7D077577323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6C9E-6728-4E37-B4CA-D12E67F15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01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2401"/>
            <a:ext cx="4041775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2667"/>
            <a:ext cx="4041775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A6E9C-BF73-4763-8650-C7D077577323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6C9E-6728-4E37-B4CA-D12E67F15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5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A6E9C-BF73-4763-8650-C7D077577323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6C9E-6728-4E37-B4CA-D12E67F15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75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A6E9C-BF73-4763-8650-C7D077577323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6C9E-6728-4E37-B4CA-D12E67F15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58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977"/>
            <a:ext cx="3008313" cy="8723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977"/>
            <a:ext cx="5111750" cy="4393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7322"/>
            <a:ext cx="3008313" cy="352155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A6E9C-BF73-4763-8650-C7D077577323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6C9E-6728-4E37-B4CA-D12E67F15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69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6042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A6E9C-BF73-4763-8650-C7D077577323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A6C9E-6728-4E37-B4CA-D12E67F15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440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1262"/>
            <a:ext cx="8229600" cy="3397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71678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A6E9C-BF73-4763-8650-C7D077577323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71678"/>
            <a:ext cx="2895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71678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A6C9E-6728-4E37-B4CA-D12E67F15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01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447797" y="1659731"/>
            <a:ext cx="91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EL PASO HIGH SCHOOL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228600" y="2269331"/>
            <a:ext cx="7924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PROJECT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FINE ARTS ADDITION + INTERIOR RENOVATIONS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495801" y="4098131"/>
            <a:ext cx="1638300" cy="50015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33900" y="4194318"/>
            <a:ext cx="1562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September 28, 2017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24600" y="4098131"/>
            <a:ext cx="2819400" cy="500153"/>
          </a:xfrm>
          <a:prstGeom prst="rect">
            <a:avLst/>
          </a:prstGeom>
          <a:solidFill>
            <a:srgbClr val="77838D"/>
          </a:solidFill>
          <a:ln>
            <a:solidFill>
              <a:srgbClr val="7783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943600" y="4194318"/>
            <a:ext cx="2849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EPISD 2016 Bond Program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1" y="2601048"/>
            <a:ext cx="6934201" cy="700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b="1" dirty="0">
                <a:solidFill>
                  <a:srgbClr val="7030A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     </a:t>
            </a:r>
            <a:r>
              <a:rPr lang="en-US" sz="395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COMMUNITY MEETING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" b="-1"/>
          <a:stretch/>
        </p:blipFill>
        <p:spPr>
          <a:xfrm>
            <a:off x="566908" y="866569"/>
            <a:ext cx="1719092" cy="32220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326315" y="546196"/>
            <a:ext cx="569285" cy="962945"/>
          </a:xfrm>
          <a:prstGeom prst="rect">
            <a:avLst/>
          </a:prstGeom>
          <a:noFill/>
        </p:spPr>
        <p:txBody>
          <a:bodyPr wrap="square" lIns="137160" tIns="240030" rtlCol="0" anchor="ctr" anchorCtr="0">
            <a:noAutofit/>
          </a:bodyPr>
          <a:lstStyle/>
          <a:p>
            <a:r>
              <a:rPr lang="en-US" sz="1350" b="1" dirty="0">
                <a:latin typeface="Arial Black" panose="020B0A04020102020204" pitchFamily="34" charset="0"/>
              </a:rPr>
              <a:t>+</a:t>
            </a:r>
          </a:p>
          <a:p>
            <a:endParaRPr lang="en-US" sz="135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539" y="892018"/>
            <a:ext cx="1619233" cy="38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445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" b="-1"/>
          <a:stretch/>
        </p:blipFill>
        <p:spPr>
          <a:xfrm>
            <a:off x="6437265" y="4599830"/>
            <a:ext cx="990605" cy="1856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17114" y="4479131"/>
            <a:ext cx="342100" cy="451051"/>
          </a:xfrm>
          <a:prstGeom prst="rect">
            <a:avLst/>
          </a:prstGeom>
          <a:noFill/>
        </p:spPr>
        <p:txBody>
          <a:bodyPr wrap="square" lIns="137160" tIns="240030" rtlCol="0" anchor="ctr" anchorCtr="0">
            <a:noAutofit/>
          </a:bodyPr>
          <a:lstStyle/>
          <a:p>
            <a:r>
              <a:rPr lang="en-US" sz="1350" b="1" dirty="0">
                <a:latin typeface="Arial Black" panose="020B0A04020102020204" pitchFamily="34" charset="0"/>
              </a:rPr>
              <a:t>+</a:t>
            </a:r>
          </a:p>
          <a:p>
            <a:endParaRPr lang="en-US" sz="13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869" y="4616630"/>
            <a:ext cx="953707" cy="2277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F3E0BE5-04AB-44CA-AD13-EE8D043E4291}"/>
              </a:ext>
            </a:extLst>
          </p:cNvPr>
          <p:cNvSpPr txBox="1"/>
          <p:nvPr/>
        </p:nvSpPr>
        <p:spPr>
          <a:xfrm>
            <a:off x="4114800" y="211931"/>
            <a:ext cx="4738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BUDGET</a:t>
            </a:r>
            <a:endParaRPr lang="en-US" sz="4800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72D8A7-2F3D-4BF5-8594-A89B8BAAF6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9639"/>
          <a:stretch/>
        </p:blipFill>
        <p:spPr>
          <a:xfrm>
            <a:off x="285056" y="192839"/>
            <a:ext cx="5820865" cy="440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91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" b="-1"/>
          <a:stretch/>
        </p:blipFill>
        <p:spPr>
          <a:xfrm>
            <a:off x="6437265" y="4599830"/>
            <a:ext cx="990605" cy="1856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17114" y="4479131"/>
            <a:ext cx="342100" cy="451051"/>
          </a:xfrm>
          <a:prstGeom prst="rect">
            <a:avLst/>
          </a:prstGeom>
          <a:noFill/>
        </p:spPr>
        <p:txBody>
          <a:bodyPr wrap="square" lIns="137160" tIns="240030" rtlCol="0" anchor="ctr" anchorCtr="0">
            <a:noAutofit/>
          </a:bodyPr>
          <a:lstStyle/>
          <a:p>
            <a:r>
              <a:rPr lang="en-US" sz="1350" b="1" dirty="0">
                <a:latin typeface="Arial Black" panose="020B0A04020102020204" pitchFamily="34" charset="0"/>
              </a:rPr>
              <a:t>+</a:t>
            </a:r>
          </a:p>
          <a:p>
            <a:endParaRPr lang="en-US" sz="13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869" y="4616630"/>
            <a:ext cx="953707" cy="2277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F3E0BE5-04AB-44CA-AD13-EE8D043E4291}"/>
              </a:ext>
            </a:extLst>
          </p:cNvPr>
          <p:cNvSpPr txBox="1"/>
          <p:nvPr/>
        </p:nvSpPr>
        <p:spPr>
          <a:xfrm>
            <a:off x="4114800" y="211931"/>
            <a:ext cx="4738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BUDGET</a:t>
            </a:r>
            <a:endParaRPr lang="en-US" sz="4800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9F494B-88F3-4CED-800E-96D14CDC12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361"/>
          <a:stretch/>
        </p:blipFill>
        <p:spPr>
          <a:xfrm>
            <a:off x="381000" y="402078"/>
            <a:ext cx="6060080" cy="301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54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284056"/>
            <a:ext cx="6506655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PROGRAM PHASE OVERVIEW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DESIGN | CONSTRUCTION TIMELINE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BUDGET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EB2026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PHASING : SITE PLANNING + INTERIOR RENOVATIONS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TEAM EXERCISE : METHODOLOGY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TEAM EXERCISE : MATERIALS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NEXT 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Q+A 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" b="-1"/>
          <a:stretch/>
        </p:blipFill>
        <p:spPr>
          <a:xfrm>
            <a:off x="6437265" y="4599830"/>
            <a:ext cx="990605" cy="1856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17114" y="4479131"/>
            <a:ext cx="342100" cy="451051"/>
          </a:xfrm>
          <a:prstGeom prst="rect">
            <a:avLst/>
          </a:prstGeom>
          <a:noFill/>
        </p:spPr>
        <p:txBody>
          <a:bodyPr wrap="square" lIns="137160" tIns="240030" rtlCol="0" anchor="ctr" anchorCtr="0">
            <a:noAutofit/>
          </a:bodyPr>
          <a:lstStyle/>
          <a:p>
            <a:r>
              <a:rPr lang="en-US" sz="1350" b="1" dirty="0">
                <a:latin typeface="Arial Black" panose="020B0A04020102020204" pitchFamily="34" charset="0"/>
              </a:rPr>
              <a:t>+</a:t>
            </a:r>
          </a:p>
          <a:p>
            <a:endParaRPr lang="en-US" sz="13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869" y="4616630"/>
            <a:ext cx="953707" cy="2277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3" b="2593"/>
          <a:stretch/>
        </p:blipFill>
        <p:spPr>
          <a:xfrm>
            <a:off x="543441" y="2193131"/>
            <a:ext cx="1590159" cy="7702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1" t="39412"/>
          <a:stretch/>
        </p:blipFill>
        <p:spPr>
          <a:xfrm>
            <a:off x="533400" y="1328750"/>
            <a:ext cx="1600200" cy="7119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r="13824"/>
          <a:stretch/>
        </p:blipFill>
        <p:spPr>
          <a:xfrm>
            <a:off x="533400" y="409950"/>
            <a:ext cx="1600200" cy="7925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38992" t="46740" r="14458" b="5221"/>
          <a:stretch/>
        </p:blipFill>
        <p:spPr>
          <a:xfrm>
            <a:off x="538420" y="3194183"/>
            <a:ext cx="1600200" cy="735388"/>
          </a:xfrm>
          <a:prstGeom prst="rect">
            <a:avLst/>
          </a:prstGeom>
        </p:spPr>
      </p:pic>
      <p:pic>
        <p:nvPicPr>
          <p:cNvPr id="8" name="Picture 7" descr="A sign on the side of a road&#10;&#10;Description generated with high confidence">
            <a:extLst>
              <a:ext uri="{FF2B5EF4-FFF2-40B4-BE49-F238E27FC236}">
                <a16:creationId xmlns:a16="http://schemas.microsoft.com/office/drawing/2014/main" id="{0BAA5FD6-DB0B-4D46-B2E3-A31997DD74F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7" r="23484" b="31532"/>
          <a:stretch/>
        </p:blipFill>
        <p:spPr>
          <a:xfrm>
            <a:off x="543441" y="4114041"/>
            <a:ext cx="1600139" cy="7460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6D2DD21-CEDD-4126-B2DC-705043000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1" t="39412"/>
          <a:stretch/>
        </p:blipFill>
        <p:spPr>
          <a:xfrm>
            <a:off x="533400" y="1342316"/>
            <a:ext cx="1600200" cy="7119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77D95E-7EA2-4366-AF12-6FDB64F2D9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3" b="2593"/>
          <a:stretch/>
        </p:blipFill>
        <p:spPr>
          <a:xfrm>
            <a:off x="548814" y="2156138"/>
            <a:ext cx="1590159" cy="770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99DB4AB-4D82-42D0-91A2-44C80B4824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992" t="46740" r="14458" b="5221"/>
          <a:stretch/>
        </p:blipFill>
        <p:spPr>
          <a:xfrm>
            <a:off x="543380" y="3208091"/>
            <a:ext cx="1600200" cy="7353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741711D-5557-417B-BC7D-E8ABC33937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3" b="2593"/>
          <a:stretch/>
        </p:blipFill>
        <p:spPr>
          <a:xfrm>
            <a:off x="545920" y="2293511"/>
            <a:ext cx="1590159" cy="7702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D05D8EA-F43A-4264-965E-25B0F525F9E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992" t="46740" r="14458" b="5221"/>
          <a:stretch/>
        </p:blipFill>
        <p:spPr>
          <a:xfrm>
            <a:off x="540486" y="3250405"/>
            <a:ext cx="1600200" cy="73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563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92359"/>
            <a:ext cx="6019800" cy="447371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00800" y="4098131"/>
            <a:ext cx="2743200" cy="50015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00800" y="4194318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JACOBS Sprint Start Project Slides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4230B7-217D-404D-9EDF-36DF3B774366}"/>
              </a:ext>
            </a:extLst>
          </p:cNvPr>
          <p:cNvSpPr/>
          <p:nvPr/>
        </p:nvSpPr>
        <p:spPr>
          <a:xfrm>
            <a:off x="314326" y="2405061"/>
            <a:ext cx="1905000" cy="23788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001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12C14F-FDF2-4872-AA94-B6495F73C7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9" t="7597" r="67287" b="67285"/>
          <a:stretch/>
        </p:blipFill>
        <p:spPr>
          <a:xfrm>
            <a:off x="516416" y="1888331"/>
            <a:ext cx="2760184" cy="1905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E1F13A-82EA-463B-8BE4-664E448EC5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1" t="32238" r="66635" b="37758"/>
          <a:stretch/>
        </p:blipFill>
        <p:spPr>
          <a:xfrm>
            <a:off x="3505200" y="1826957"/>
            <a:ext cx="2669710" cy="21187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141A4F-6009-4959-8085-17666B77BFBF}"/>
              </a:ext>
            </a:extLst>
          </p:cNvPr>
          <p:cNvSpPr txBox="1"/>
          <p:nvPr/>
        </p:nvSpPr>
        <p:spPr>
          <a:xfrm>
            <a:off x="371475" y="440531"/>
            <a:ext cx="2739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VALUE | CRITERIA </a:t>
            </a:r>
            <a:r>
              <a:rPr lang="en-US" sz="28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28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CATEGORIES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AD3E1E-6D06-4F20-982B-7A8B1898779A}"/>
              </a:ext>
            </a:extLst>
          </p:cNvPr>
          <p:cNvSpPr/>
          <p:nvPr/>
        </p:nvSpPr>
        <p:spPr>
          <a:xfrm rot="5400000">
            <a:off x="2078829" y="2790823"/>
            <a:ext cx="2590800" cy="261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28C087-7573-4F8C-9A0C-72BC43AC3365}"/>
              </a:ext>
            </a:extLst>
          </p:cNvPr>
          <p:cNvSpPr/>
          <p:nvPr/>
        </p:nvSpPr>
        <p:spPr>
          <a:xfrm rot="5400000">
            <a:off x="5001978" y="2714623"/>
            <a:ext cx="2590800" cy="414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A2653F-AD9E-4189-83A3-595791AFD8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2" t="61921" r="66490" b="5721"/>
          <a:stretch/>
        </p:blipFill>
        <p:spPr>
          <a:xfrm>
            <a:off x="6400800" y="1883568"/>
            <a:ext cx="2438400" cy="20574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E51B0E5-2633-4D02-A5B9-EA042B4BD826}"/>
              </a:ext>
            </a:extLst>
          </p:cNvPr>
          <p:cNvSpPr/>
          <p:nvPr/>
        </p:nvSpPr>
        <p:spPr>
          <a:xfrm rot="5400000">
            <a:off x="7650904" y="2859830"/>
            <a:ext cx="2590800" cy="395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561AF6-4D13-48AC-89A1-733107C44409}"/>
              </a:ext>
            </a:extLst>
          </p:cNvPr>
          <p:cNvSpPr/>
          <p:nvPr/>
        </p:nvSpPr>
        <p:spPr>
          <a:xfrm>
            <a:off x="304800" y="1364457"/>
            <a:ext cx="8788072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65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5430EF-9D35-43A0-B0F0-CDFF2F17BB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908" t="72202" b="14477"/>
          <a:stretch/>
        </p:blipFill>
        <p:spPr>
          <a:xfrm>
            <a:off x="5638800" y="3793331"/>
            <a:ext cx="3350041" cy="685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DB5D72-0221-4822-A4DB-19C1197F98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798"/>
          <a:stretch/>
        </p:blipFill>
        <p:spPr>
          <a:xfrm>
            <a:off x="152400" y="324625"/>
            <a:ext cx="6382944" cy="45950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F0245B-F230-4949-97EF-0E0A5B135645}"/>
              </a:ext>
            </a:extLst>
          </p:cNvPr>
          <p:cNvSpPr txBox="1"/>
          <p:nvPr/>
        </p:nvSpPr>
        <p:spPr>
          <a:xfrm>
            <a:off x="7004133" y="324624"/>
            <a:ext cx="2739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PROPOSED</a:t>
            </a:r>
            <a:r>
              <a:rPr lang="en-US" sz="28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28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SITE PLAN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13A3D7-1B11-42CF-A77A-DC2DF52DCC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03" t="91443" r="1"/>
          <a:stretch/>
        </p:blipFill>
        <p:spPr>
          <a:xfrm>
            <a:off x="6400800" y="4479131"/>
            <a:ext cx="2588040" cy="44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511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9AAAF2-23DD-4357-B51E-A46E8737D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24624"/>
            <a:ext cx="6519204" cy="45357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CE8878-DED7-4579-BEAE-7F839E613E97}"/>
              </a:ext>
            </a:extLst>
          </p:cNvPr>
          <p:cNvSpPr txBox="1"/>
          <p:nvPr/>
        </p:nvSpPr>
        <p:spPr>
          <a:xfrm>
            <a:off x="7004133" y="324624"/>
            <a:ext cx="2739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APPROVED</a:t>
            </a:r>
            <a:r>
              <a:rPr lang="en-US" sz="28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28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SITE PLAN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356D79-6D19-46E4-AD1C-5EBD31E1ADEF}"/>
              </a:ext>
            </a:extLst>
          </p:cNvPr>
          <p:cNvSpPr/>
          <p:nvPr/>
        </p:nvSpPr>
        <p:spPr>
          <a:xfrm>
            <a:off x="3979412" y="1403498"/>
            <a:ext cx="744988" cy="520972"/>
          </a:xfrm>
          <a:prstGeom prst="rect">
            <a:avLst/>
          </a:prstGeom>
          <a:solidFill>
            <a:srgbClr val="C080C0"/>
          </a:solidFill>
          <a:ln>
            <a:solidFill>
              <a:srgbClr val="8500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33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ECD344-939B-443A-B56B-0B522F2F3F12}"/>
              </a:ext>
            </a:extLst>
          </p:cNvPr>
          <p:cNvSpPr txBox="1"/>
          <p:nvPr/>
        </p:nvSpPr>
        <p:spPr>
          <a:xfrm>
            <a:off x="533400" y="364331"/>
            <a:ext cx="74249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INTERIOR RENOVATIONS</a:t>
            </a:r>
          </a:p>
        </p:txBody>
      </p:sp>
    </p:spTree>
    <p:extLst>
      <p:ext uri="{BB962C8B-B14F-4D97-AF65-F5344CB8AC3E}">
        <p14:creationId xmlns:p14="http://schemas.microsoft.com/office/powerpoint/2010/main" val="2606704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B667B5-B429-4DAB-8B02-4EDCBF4917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06" r="5355"/>
          <a:stretch/>
        </p:blipFill>
        <p:spPr>
          <a:xfrm>
            <a:off x="152400" y="745331"/>
            <a:ext cx="4362136" cy="41682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653BF4-11F4-4F39-8B68-2C1BE07B8F1F}"/>
              </a:ext>
            </a:extLst>
          </p:cNvPr>
          <p:cNvSpPr/>
          <p:nvPr/>
        </p:nvSpPr>
        <p:spPr>
          <a:xfrm>
            <a:off x="4800600" y="4326731"/>
            <a:ext cx="12192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2B7825-48F8-4C1C-A5C4-D7B936A6AB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582" b="94824"/>
          <a:stretch/>
        </p:blipFill>
        <p:spPr>
          <a:xfrm>
            <a:off x="4601484" y="364331"/>
            <a:ext cx="4313916" cy="228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28073B-598E-4CF7-B330-63243FB6C8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13" t="-116" r="5355" b="95000"/>
          <a:stretch/>
        </p:blipFill>
        <p:spPr>
          <a:xfrm>
            <a:off x="209864" y="364331"/>
            <a:ext cx="4057336" cy="2286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0D6941F-4817-4274-A670-2B3DB1AE06A6}"/>
              </a:ext>
            </a:extLst>
          </p:cNvPr>
          <p:cNvSpPr/>
          <p:nvPr/>
        </p:nvSpPr>
        <p:spPr>
          <a:xfrm>
            <a:off x="4800600" y="1921671"/>
            <a:ext cx="1524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DCBAF5-0B0F-4031-AB99-A2EC23C2E8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955131"/>
            <a:ext cx="1676400" cy="19847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AAA4439-4C4A-4CDC-86AC-47965345FBDB}"/>
              </a:ext>
            </a:extLst>
          </p:cNvPr>
          <p:cNvSpPr txBox="1"/>
          <p:nvPr/>
        </p:nvSpPr>
        <p:spPr>
          <a:xfrm>
            <a:off x="800852" y="4546520"/>
            <a:ext cx="2438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Alternates</a:t>
            </a:r>
          </a:p>
          <a:p>
            <a:endParaRPr lang="en-US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C556F1-9D63-4509-AFCC-2FE160C138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1484" y="664367"/>
            <a:ext cx="4456136" cy="42150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FA52034-9A2C-4D81-AD2B-831371F70C26}"/>
              </a:ext>
            </a:extLst>
          </p:cNvPr>
          <p:cNvSpPr/>
          <p:nvPr/>
        </p:nvSpPr>
        <p:spPr>
          <a:xfrm>
            <a:off x="4876800" y="1945001"/>
            <a:ext cx="1447800" cy="2320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29D223-09BD-4725-97CD-C1F823F22511}"/>
              </a:ext>
            </a:extLst>
          </p:cNvPr>
          <p:cNvSpPr txBox="1"/>
          <p:nvPr/>
        </p:nvSpPr>
        <p:spPr>
          <a:xfrm>
            <a:off x="1371600" y="3948099"/>
            <a:ext cx="2438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| Administrative</a:t>
            </a:r>
          </a:p>
        </p:txBody>
      </p:sp>
    </p:spTree>
    <p:extLst>
      <p:ext uri="{BB962C8B-B14F-4D97-AF65-F5344CB8AC3E}">
        <p14:creationId xmlns:p14="http://schemas.microsoft.com/office/powerpoint/2010/main" val="1552101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0EE71E0-981D-4F6F-A4C1-67DAAD605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33" y="745332"/>
            <a:ext cx="4343400" cy="43506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635CEF-A9B9-4437-84AF-B62A300F7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29065"/>
            <a:ext cx="1828800" cy="3485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E90A200-FE33-4B5C-9981-07068949374D}"/>
              </a:ext>
            </a:extLst>
          </p:cNvPr>
          <p:cNvSpPr/>
          <p:nvPr/>
        </p:nvSpPr>
        <p:spPr>
          <a:xfrm>
            <a:off x="4526775" y="4250531"/>
            <a:ext cx="1264425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2B8897-2858-4B94-829A-A51F4C05C48C}"/>
              </a:ext>
            </a:extLst>
          </p:cNvPr>
          <p:cNvSpPr/>
          <p:nvPr/>
        </p:nvSpPr>
        <p:spPr>
          <a:xfrm>
            <a:off x="158633" y="4276769"/>
            <a:ext cx="1264425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9EAA05-3C2B-4C95-B403-A152A92723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955131"/>
            <a:ext cx="1676400" cy="19847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66B7512-DE5C-44D9-B5BD-248611E1714C}"/>
              </a:ext>
            </a:extLst>
          </p:cNvPr>
          <p:cNvSpPr/>
          <p:nvPr/>
        </p:nvSpPr>
        <p:spPr>
          <a:xfrm>
            <a:off x="1143000" y="1884923"/>
            <a:ext cx="1319222" cy="2320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869354-72BE-4534-A41E-7677020B8E02}"/>
              </a:ext>
            </a:extLst>
          </p:cNvPr>
          <p:cNvSpPr/>
          <p:nvPr/>
        </p:nvSpPr>
        <p:spPr>
          <a:xfrm>
            <a:off x="483389" y="1978861"/>
            <a:ext cx="1319222" cy="2320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8B2F96-6CDF-411A-B809-7F801EC8DE00}"/>
              </a:ext>
            </a:extLst>
          </p:cNvPr>
          <p:cNvSpPr txBox="1"/>
          <p:nvPr/>
        </p:nvSpPr>
        <p:spPr>
          <a:xfrm>
            <a:off x="1371600" y="3943336"/>
            <a:ext cx="2438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| Administrative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AEE18B-F0AC-46BC-A00C-6E19F9FC1FA5}"/>
              </a:ext>
            </a:extLst>
          </p:cNvPr>
          <p:cNvSpPr txBox="1"/>
          <p:nvPr/>
        </p:nvSpPr>
        <p:spPr>
          <a:xfrm>
            <a:off x="800852" y="4546520"/>
            <a:ext cx="232334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Alternates</a:t>
            </a:r>
          </a:p>
          <a:p>
            <a:endParaRPr lang="en-US" sz="1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E0982C5-38A7-4718-8C2C-62577752B286}"/>
              </a:ext>
            </a:extLst>
          </p:cNvPr>
          <p:cNvCxnSpPr>
            <a:cxnSpLocks/>
          </p:cNvCxnSpPr>
          <p:nvPr/>
        </p:nvCxnSpPr>
        <p:spPr>
          <a:xfrm>
            <a:off x="3886200" y="3640931"/>
            <a:ext cx="3048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3106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284056"/>
            <a:ext cx="6506655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EB2026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PROGRAM PHASE OVERVIEW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DESIGN | CONSTRUCTION TIMELINE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BUDGET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PHASING : SITE PLANNING + INTERIOR RENOVATIONS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TEAM EXERCISE : METHODOLOGY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TEAM EXERCISE : MATERIALS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NEXT 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Q+A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" b="-1"/>
          <a:stretch/>
        </p:blipFill>
        <p:spPr>
          <a:xfrm>
            <a:off x="6437265" y="4599830"/>
            <a:ext cx="990605" cy="1856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17114" y="4479131"/>
            <a:ext cx="342100" cy="451051"/>
          </a:xfrm>
          <a:prstGeom prst="rect">
            <a:avLst/>
          </a:prstGeom>
          <a:noFill/>
        </p:spPr>
        <p:txBody>
          <a:bodyPr wrap="square" lIns="137160" tIns="240030" rtlCol="0" anchor="ctr" anchorCtr="0">
            <a:noAutofit/>
          </a:bodyPr>
          <a:lstStyle/>
          <a:p>
            <a:r>
              <a:rPr lang="en-US" sz="1350" b="1" dirty="0">
                <a:latin typeface="Arial Black" panose="020B0A04020102020204" pitchFamily="34" charset="0"/>
              </a:rPr>
              <a:t>+</a:t>
            </a:r>
          </a:p>
          <a:p>
            <a:endParaRPr lang="en-US" sz="13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869" y="4616630"/>
            <a:ext cx="953707" cy="2277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3" b="2593"/>
          <a:stretch/>
        </p:blipFill>
        <p:spPr>
          <a:xfrm>
            <a:off x="543441" y="2193131"/>
            <a:ext cx="1590159" cy="7702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1" t="39412"/>
          <a:stretch/>
        </p:blipFill>
        <p:spPr>
          <a:xfrm>
            <a:off x="533400" y="1328750"/>
            <a:ext cx="1600200" cy="7119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r="13824"/>
          <a:stretch/>
        </p:blipFill>
        <p:spPr>
          <a:xfrm>
            <a:off x="533400" y="409950"/>
            <a:ext cx="1600200" cy="7925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38992" t="46740" r="14458" b="5221"/>
          <a:stretch/>
        </p:blipFill>
        <p:spPr>
          <a:xfrm>
            <a:off x="538420" y="3194183"/>
            <a:ext cx="1600200" cy="73538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81200" y="2141137"/>
            <a:ext cx="5505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sign on the side of a road&#10;&#10;Description generated with high confidence">
            <a:extLst>
              <a:ext uri="{FF2B5EF4-FFF2-40B4-BE49-F238E27FC236}">
                <a16:creationId xmlns:a16="http://schemas.microsoft.com/office/drawing/2014/main" id="{0BAA5FD6-DB0B-4D46-B2E3-A31997DD74F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7" r="23484" b="31532"/>
          <a:stretch/>
        </p:blipFill>
        <p:spPr>
          <a:xfrm>
            <a:off x="543441" y="4114041"/>
            <a:ext cx="1600139" cy="7460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6D2DD21-CEDD-4126-B2DC-705043000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1" t="39412"/>
          <a:stretch/>
        </p:blipFill>
        <p:spPr>
          <a:xfrm>
            <a:off x="533400" y="1342316"/>
            <a:ext cx="1600200" cy="7119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77D95E-7EA2-4366-AF12-6FDB64F2D9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3" b="2593"/>
          <a:stretch/>
        </p:blipFill>
        <p:spPr>
          <a:xfrm>
            <a:off x="548814" y="2156138"/>
            <a:ext cx="1590159" cy="770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99DB4AB-4D82-42D0-91A2-44C80B4824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992" t="46740" r="14458" b="5221"/>
          <a:stretch/>
        </p:blipFill>
        <p:spPr>
          <a:xfrm>
            <a:off x="543380" y="3208091"/>
            <a:ext cx="1600200" cy="7353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741711D-5557-417B-BC7D-E8ABC33937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3" b="2593"/>
          <a:stretch/>
        </p:blipFill>
        <p:spPr>
          <a:xfrm>
            <a:off x="545920" y="2293511"/>
            <a:ext cx="1590159" cy="7702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D05D8EA-F43A-4264-965E-25B0F525F9E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992" t="46740" r="14458" b="5221"/>
          <a:stretch/>
        </p:blipFill>
        <p:spPr>
          <a:xfrm>
            <a:off x="540486" y="3250405"/>
            <a:ext cx="1600200" cy="73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355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F7C338-9B56-437D-8739-036392ED4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821530"/>
            <a:ext cx="3952539" cy="41648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635CEF-A9B9-4437-84AF-B62A300F7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29065"/>
            <a:ext cx="1828800" cy="3485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E90A200-FE33-4B5C-9981-07068949374D}"/>
              </a:ext>
            </a:extLst>
          </p:cNvPr>
          <p:cNvSpPr/>
          <p:nvPr/>
        </p:nvSpPr>
        <p:spPr>
          <a:xfrm>
            <a:off x="4526775" y="4250531"/>
            <a:ext cx="1264425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2B8897-2858-4B94-829A-A51F4C05C48C}"/>
              </a:ext>
            </a:extLst>
          </p:cNvPr>
          <p:cNvSpPr/>
          <p:nvPr/>
        </p:nvSpPr>
        <p:spPr>
          <a:xfrm>
            <a:off x="158633" y="4276769"/>
            <a:ext cx="1264425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D89E29-BB90-4F11-8DF7-1EB2B96E11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0710" b="94080"/>
          <a:stretch/>
        </p:blipFill>
        <p:spPr>
          <a:xfrm>
            <a:off x="343596" y="363627"/>
            <a:ext cx="1676400" cy="2793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FEE61E-AF90-4DFB-8209-A740AF0931C3}"/>
              </a:ext>
            </a:extLst>
          </p:cNvPr>
          <p:cNvSpPr/>
          <p:nvPr/>
        </p:nvSpPr>
        <p:spPr>
          <a:xfrm>
            <a:off x="533400" y="2040731"/>
            <a:ext cx="16002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FE979B-F82E-4967-B288-18E5B01C00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2936650"/>
            <a:ext cx="1676400" cy="19847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14F702F-1B0C-4F56-9CFD-FEEA9643E82D}"/>
              </a:ext>
            </a:extLst>
          </p:cNvPr>
          <p:cNvSpPr txBox="1"/>
          <p:nvPr/>
        </p:nvSpPr>
        <p:spPr>
          <a:xfrm>
            <a:off x="1371600" y="3929047"/>
            <a:ext cx="2438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| Administrative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E21E33-C712-4168-816C-622DAD60B3E2}"/>
              </a:ext>
            </a:extLst>
          </p:cNvPr>
          <p:cNvSpPr txBox="1"/>
          <p:nvPr/>
        </p:nvSpPr>
        <p:spPr>
          <a:xfrm>
            <a:off x="786936" y="4520691"/>
            <a:ext cx="201854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Alternates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36172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B59ECB-46AD-4539-89D8-F7A1077B5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04" y="656708"/>
            <a:ext cx="4060296" cy="43309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E87F94-9D92-4388-B5C9-F9E8BDA40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936650"/>
            <a:ext cx="1676400" cy="19847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CBB993E-0474-459A-B1CD-A9EC02A724A3}"/>
              </a:ext>
            </a:extLst>
          </p:cNvPr>
          <p:cNvSpPr/>
          <p:nvPr/>
        </p:nvSpPr>
        <p:spPr>
          <a:xfrm>
            <a:off x="5334000" y="1812131"/>
            <a:ext cx="16764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024694-F1C9-4B8D-81D1-D34A8508E7E5}"/>
              </a:ext>
            </a:extLst>
          </p:cNvPr>
          <p:cNvSpPr/>
          <p:nvPr/>
        </p:nvSpPr>
        <p:spPr>
          <a:xfrm>
            <a:off x="742206" y="1888331"/>
            <a:ext cx="16764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0D9941-8808-4EDD-A6A4-9A38BFF77A5D}"/>
              </a:ext>
            </a:extLst>
          </p:cNvPr>
          <p:cNvSpPr txBox="1"/>
          <p:nvPr/>
        </p:nvSpPr>
        <p:spPr>
          <a:xfrm>
            <a:off x="4648200" y="324742"/>
            <a:ext cx="426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EC1F25"/>
                </a:solidFill>
              </a:rPr>
              <a:t>Proposed | Fourth Floor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84CFB5-132A-41D9-A17E-E25A13BBD92F}"/>
              </a:ext>
            </a:extLst>
          </p:cNvPr>
          <p:cNvSpPr txBox="1"/>
          <p:nvPr/>
        </p:nvSpPr>
        <p:spPr>
          <a:xfrm>
            <a:off x="170934" y="326401"/>
            <a:ext cx="32060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EC1F25"/>
                </a:solidFill>
              </a:rPr>
              <a:t>Existing | Fourth Floor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D3379D-C069-4447-B758-939009BEB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669896"/>
            <a:ext cx="4413749" cy="43546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90E19C6-4F27-45DB-9B42-004D97058BE2}"/>
              </a:ext>
            </a:extLst>
          </p:cNvPr>
          <p:cNvSpPr txBox="1"/>
          <p:nvPr/>
        </p:nvSpPr>
        <p:spPr>
          <a:xfrm>
            <a:off x="1371600" y="3929047"/>
            <a:ext cx="2438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| Administrative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49FFB9-6FD3-4DE3-A329-DE530DDD7399}"/>
              </a:ext>
            </a:extLst>
          </p:cNvPr>
          <p:cNvSpPr/>
          <p:nvPr/>
        </p:nvSpPr>
        <p:spPr>
          <a:xfrm>
            <a:off x="5105400" y="1964531"/>
            <a:ext cx="16764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232992-CCF6-4F9E-988F-4136E1BB1002}"/>
              </a:ext>
            </a:extLst>
          </p:cNvPr>
          <p:cNvSpPr txBox="1"/>
          <p:nvPr/>
        </p:nvSpPr>
        <p:spPr>
          <a:xfrm>
            <a:off x="788384" y="4523753"/>
            <a:ext cx="201854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Alternates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472896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253B98A5-CC94-4D5B-838C-A69CF2AAAA4B}"/>
              </a:ext>
            </a:extLst>
          </p:cNvPr>
          <p:cNvSpPr/>
          <p:nvPr/>
        </p:nvSpPr>
        <p:spPr>
          <a:xfrm>
            <a:off x="4038600" y="1431131"/>
            <a:ext cx="22098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F33338E-7774-4807-A83E-D5FC3DE1F801}"/>
              </a:ext>
            </a:extLst>
          </p:cNvPr>
          <p:cNvSpPr/>
          <p:nvPr/>
        </p:nvSpPr>
        <p:spPr>
          <a:xfrm>
            <a:off x="4671128" y="4172410"/>
            <a:ext cx="2948872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C4CCDD-F626-464E-B091-271215BD2C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59"/>
          <a:stretch/>
        </p:blipFill>
        <p:spPr>
          <a:xfrm>
            <a:off x="1676400" y="973931"/>
            <a:ext cx="3202498" cy="2362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AC14FE-4A72-4118-82E4-B85AAE0930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544" b="2498"/>
          <a:stretch/>
        </p:blipFill>
        <p:spPr>
          <a:xfrm>
            <a:off x="5791200" y="973931"/>
            <a:ext cx="3389779" cy="23394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8BC15C4-5F3E-4451-B30F-047202500E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348"/>
          <a:stretch/>
        </p:blipFill>
        <p:spPr>
          <a:xfrm>
            <a:off x="228600" y="545306"/>
            <a:ext cx="3202498" cy="381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E76033-8B9C-4EA7-B5EC-7D88F965B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936650"/>
            <a:ext cx="1676400" cy="19847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098075-EDCB-4E94-BDBC-D6BBDCA828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4261"/>
          <a:stretch/>
        </p:blipFill>
        <p:spPr>
          <a:xfrm>
            <a:off x="4249270" y="519112"/>
            <a:ext cx="3389779" cy="4548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B42356-8E1E-4F90-A4C8-A8DA8AAA2E13}"/>
              </a:ext>
            </a:extLst>
          </p:cNvPr>
          <p:cNvSpPr txBox="1"/>
          <p:nvPr/>
        </p:nvSpPr>
        <p:spPr>
          <a:xfrm>
            <a:off x="1371600" y="3929047"/>
            <a:ext cx="2438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| Administrative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E8F6B3-C90B-48D7-9932-C46BC19CB444}"/>
              </a:ext>
            </a:extLst>
          </p:cNvPr>
          <p:cNvSpPr txBox="1"/>
          <p:nvPr/>
        </p:nvSpPr>
        <p:spPr>
          <a:xfrm>
            <a:off x="800852" y="4521584"/>
            <a:ext cx="2438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Alternates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677930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7B56B5D-DD2C-4C14-A417-D9D9B5855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000092"/>
            <a:ext cx="5594489" cy="3941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" b="-1"/>
          <a:stretch/>
        </p:blipFill>
        <p:spPr>
          <a:xfrm>
            <a:off x="6437265" y="4599830"/>
            <a:ext cx="990605" cy="1856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17114" y="4479131"/>
            <a:ext cx="342100" cy="451051"/>
          </a:xfrm>
          <a:prstGeom prst="rect">
            <a:avLst/>
          </a:prstGeom>
          <a:noFill/>
        </p:spPr>
        <p:txBody>
          <a:bodyPr wrap="square" lIns="137160" tIns="240030" rtlCol="0" anchor="ctr" anchorCtr="0">
            <a:noAutofit/>
          </a:bodyPr>
          <a:lstStyle/>
          <a:p>
            <a:r>
              <a:rPr lang="en-US" sz="1350" b="1" dirty="0">
                <a:latin typeface="Arial Black" panose="020B0A04020102020204" pitchFamily="34" charset="0"/>
              </a:rPr>
              <a:t>+</a:t>
            </a:r>
          </a:p>
          <a:p>
            <a:endParaRPr lang="en-US" sz="13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869" y="4616630"/>
            <a:ext cx="953707" cy="2277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F3E0BE5-04AB-44CA-AD13-EE8D043E4291}"/>
              </a:ext>
            </a:extLst>
          </p:cNvPr>
          <p:cNvSpPr txBox="1"/>
          <p:nvPr/>
        </p:nvSpPr>
        <p:spPr>
          <a:xfrm>
            <a:off x="4023887" y="177310"/>
            <a:ext cx="47386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PROPOSED</a:t>
            </a:r>
          </a:p>
          <a:p>
            <a:pPr algn="r"/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PHASING</a:t>
            </a:r>
            <a:endParaRPr lang="en-US" sz="4800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A86B84-18B0-4856-9324-0B14A987F6A9}"/>
              </a:ext>
            </a:extLst>
          </p:cNvPr>
          <p:cNvSpPr txBox="1"/>
          <p:nvPr/>
        </p:nvSpPr>
        <p:spPr>
          <a:xfrm>
            <a:off x="1676400" y="3202442"/>
            <a:ext cx="365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Phase 2 – </a:t>
            </a:r>
          </a:p>
          <a:p>
            <a:r>
              <a:rPr lang="en-US" sz="2000" b="1" dirty="0">
                <a:solidFill>
                  <a:srgbClr val="FF00F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Interior Renovations </a:t>
            </a:r>
            <a:endParaRPr lang="en-US" sz="1400" dirty="0">
              <a:solidFill>
                <a:srgbClr val="FF00F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14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1400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1400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1400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142885-9781-416C-8105-B06354ED00C0}"/>
              </a:ext>
            </a:extLst>
          </p:cNvPr>
          <p:cNvSpPr txBox="1"/>
          <p:nvPr/>
        </p:nvSpPr>
        <p:spPr>
          <a:xfrm>
            <a:off x="4724400" y="2082653"/>
            <a:ext cx="3200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CC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Phase 1 – </a:t>
            </a:r>
          </a:p>
          <a:p>
            <a:r>
              <a:rPr lang="en-US" sz="2000" b="1" dirty="0">
                <a:solidFill>
                  <a:srgbClr val="00CC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Fine Arts Addition + Site </a:t>
            </a:r>
          </a:p>
          <a:p>
            <a:endParaRPr lang="en-US" sz="1400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1400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69E6D1-7B40-4807-9FDE-38515C9646A6}"/>
              </a:ext>
            </a:extLst>
          </p:cNvPr>
          <p:cNvSpPr/>
          <p:nvPr/>
        </p:nvSpPr>
        <p:spPr>
          <a:xfrm>
            <a:off x="3374768" y="1964530"/>
            <a:ext cx="609600" cy="422789"/>
          </a:xfrm>
          <a:prstGeom prst="rect">
            <a:avLst/>
          </a:prstGeom>
          <a:solidFill>
            <a:srgbClr val="C080C0"/>
          </a:solidFill>
          <a:ln>
            <a:solidFill>
              <a:srgbClr val="8500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2035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284056"/>
            <a:ext cx="6506655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PROGRAM PHASE OVERVIEW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DESIGN | CONSTRUCTION TIMELINE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BUDGET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PHASING : SITE PLANNING + INTERIOR RENOVATIONS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EB2026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TEAM EXERCISE : METHODOLOGY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TEAM EXERCISE : MATERIALS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NEXT 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Q+A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" b="-1"/>
          <a:stretch/>
        </p:blipFill>
        <p:spPr>
          <a:xfrm>
            <a:off x="6437265" y="4599830"/>
            <a:ext cx="990605" cy="1856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17114" y="4479131"/>
            <a:ext cx="342100" cy="451051"/>
          </a:xfrm>
          <a:prstGeom prst="rect">
            <a:avLst/>
          </a:prstGeom>
          <a:noFill/>
        </p:spPr>
        <p:txBody>
          <a:bodyPr wrap="square" lIns="137160" tIns="240030" rtlCol="0" anchor="ctr" anchorCtr="0">
            <a:noAutofit/>
          </a:bodyPr>
          <a:lstStyle/>
          <a:p>
            <a:r>
              <a:rPr lang="en-US" sz="1350" b="1" dirty="0">
                <a:latin typeface="Arial Black" panose="020B0A04020102020204" pitchFamily="34" charset="0"/>
              </a:rPr>
              <a:t>+</a:t>
            </a:r>
          </a:p>
          <a:p>
            <a:endParaRPr lang="en-US" sz="13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869" y="4616630"/>
            <a:ext cx="953707" cy="2277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3" b="2593"/>
          <a:stretch/>
        </p:blipFill>
        <p:spPr>
          <a:xfrm>
            <a:off x="543441" y="2193131"/>
            <a:ext cx="1590159" cy="7702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1" t="39412"/>
          <a:stretch/>
        </p:blipFill>
        <p:spPr>
          <a:xfrm>
            <a:off x="533400" y="1328750"/>
            <a:ext cx="1600200" cy="7119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r="13824"/>
          <a:stretch/>
        </p:blipFill>
        <p:spPr>
          <a:xfrm>
            <a:off x="533400" y="409950"/>
            <a:ext cx="1600200" cy="7925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38992" t="46740" r="14458" b="5221"/>
          <a:stretch/>
        </p:blipFill>
        <p:spPr>
          <a:xfrm>
            <a:off x="538420" y="3194183"/>
            <a:ext cx="1600200" cy="735388"/>
          </a:xfrm>
          <a:prstGeom prst="rect">
            <a:avLst/>
          </a:prstGeom>
        </p:spPr>
      </p:pic>
      <p:pic>
        <p:nvPicPr>
          <p:cNvPr id="8" name="Picture 7" descr="A sign on the side of a road&#10;&#10;Description generated with high confidence">
            <a:extLst>
              <a:ext uri="{FF2B5EF4-FFF2-40B4-BE49-F238E27FC236}">
                <a16:creationId xmlns:a16="http://schemas.microsoft.com/office/drawing/2014/main" id="{0BAA5FD6-DB0B-4D46-B2E3-A31997DD74F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7" r="23484" b="31532"/>
          <a:stretch/>
        </p:blipFill>
        <p:spPr>
          <a:xfrm>
            <a:off x="543441" y="4114041"/>
            <a:ext cx="1600139" cy="7460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6D2DD21-CEDD-4126-B2DC-705043000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1" t="39412"/>
          <a:stretch/>
        </p:blipFill>
        <p:spPr>
          <a:xfrm>
            <a:off x="533400" y="1342316"/>
            <a:ext cx="1600200" cy="7119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77D95E-7EA2-4366-AF12-6FDB64F2D9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3" b="2593"/>
          <a:stretch/>
        </p:blipFill>
        <p:spPr>
          <a:xfrm>
            <a:off x="548814" y="2156138"/>
            <a:ext cx="1590159" cy="770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99DB4AB-4D82-42D0-91A2-44C80B4824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992" t="46740" r="14458" b="5221"/>
          <a:stretch/>
        </p:blipFill>
        <p:spPr>
          <a:xfrm>
            <a:off x="543380" y="3208091"/>
            <a:ext cx="1600200" cy="7353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741711D-5557-417B-BC7D-E8ABC33937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3" b="2593"/>
          <a:stretch/>
        </p:blipFill>
        <p:spPr>
          <a:xfrm>
            <a:off x="545920" y="2293511"/>
            <a:ext cx="1590159" cy="7702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D05D8EA-F43A-4264-965E-25B0F525F9E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992" t="46740" r="14458" b="5221"/>
          <a:stretch/>
        </p:blipFill>
        <p:spPr>
          <a:xfrm>
            <a:off x="540486" y="3250405"/>
            <a:ext cx="1600200" cy="73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7973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rick building&#10;&#10;Description generated with very high confidence">
            <a:extLst>
              <a:ext uri="{FF2B5EF4-FFF2-40B4-BE49-F238E27FC236}">
                <a16:creationId xmlns:a16="http://schemas.microsoft.com/office/drawing/2014/main" id="{06E23C4E-858D-4C57-BF8E-10AEF8DAC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"/>
            <a:ext cx="3432175" cy="5148263"/>
          </a:xfrm>
          <a:prstGeom prst="rect">
            <a:avLst/>
          </a:prstGeom>
        </p:spPr>
      </p:pic>
      <p:pic>
        <p:nvPicPr>
          <p:cNvPr id="5" name="Picture 4" descr="An empty road in front of a building&#10;&#10;Description generated with very high confidence">
            <a:extLst>
              <a:ext uri="{FF2B5EF4-FFF2-40B4-BE49-F238E27FC236}">
                <a16:creationId xmlns:a16="http://schemas.microsoft.com/office/drawing/2014/main" id="{36F227CB-A105-4B57-A8ED-9BBA79EB4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737" y="-1"/>
            <a:ext cx="5148263" cy="51482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D6E97E-A97B-4E30-8340-068A1BF5876F}"/>
              </a:ext>
            </a:extLst>
          </p:cNvPr>
          <p:cNvSpPr txBox="1"/>
          <p:nvPr/>
        </p:nvSpPr>
        <p:spPr>
          <a:xfrm>
            <a:off x="5943600" y="135731"/>
            <a:ext cx="3691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CONTRAST</a:t>
            </a:r>
          </a:p>
        </p:txBody>
      </p:sp>
    </p:spTree>
    <p:extLst>
      <p:ext uri="{BB962C8B-B14F-4D97-AF65-F5344CB8AC3E}">
        <p14:creationId xmlns:p14="http://schemas.microsoft.com/office/powerpoint/2010/main" val="32944351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uilding, sky, outdoor, bridge&#10;&#10;Description generated with very high confidence">
            <a:extLst>
              <a:ext uri="{FF2B5EF4-FFF2-40B4-BE49-F238E27FC236}">
                <a16:creationId xmlns:a16="http://schemas.microsoft.com/office/drawing/2014/main" id="{B6FF46FD-F960-4A45-89F0-E5A1FDB8C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583531"/>
            <a:ext cx="3536050" cy="3193495"/>
          </a:xfrm>
          <a:prstGeom prst="rect">
            <a:avLst/>
          </a:prstGeom>
        </p:spPr>
      </p:pic>
      <p:pic>
        <p:nvPicPr>
          <p:cNvPr id="4" name="Picture 3" descr="A picture containing building, sky, outdoor, fence&#10;&#10;Description generated with very high confidence">
            <a:extLst>
              <a:ext uri="{FF2B5EF4-FFF2-40B4-BE49-F238E27FC236}">
                <a16:creationId xmlns:a16="http://schemas.microsoft.com/office/drawing/2014/main" id="{40FB9CF7-A3EA-49FC-9F77-D267D99287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3" y="793"/>
            <a:ext cx="9125857" cy="51482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D6E97E-A97B-4E30-8340-068A1BF5876F}"/>
              </a:ext>
            </a:extLst>
          </p:cNvPr>
          <p:cNvSpPr txBox="1"/>
          <p:nvPr/>
        </p:nvSpPr>
        <p:spPr>
          <a:xfrm>
            <a:off x="5605295" y="135731"/>
            <a:ext cx="3691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29069725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A0DF7F-9299-43D1-91F7-5E014D521C4E}"/>
              </a:ext>
            </a:extLst>
          </p:cNvPr>
          <p:cNvSpPr txBox="1"/>
          <p:nvPr/>
        </p:nvSpPr>
        <p:spPr>
          <a:xfrm>
            <a:off x="228600" y="135731"/>
            <a:ext cx="541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INTEGRATION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F1F2E5-713C-4CD8-9AE6-E402194D6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1481" y="2421731"/>
            <a:ext cx="2904536" cy="21939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0330D7-2674-4A28-832A-DD1438B281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5" r="17399"/>
          <a:stretch/>
        </p:blipFill>
        <p:spPr>
          <a:xfrm>
            <a:off x="3276601" y="669131"/>
            <a:ext cx="4212308" cy="4479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A5A93A-8818-4B1D-A717-D64494B8F0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97" r="7012"/>
          <a:stretch/>
        </p:blipFill>
        <p:spPr>
          <a:xfrm>
            <a:off x="0" y="0"/>
            <a:ext cx="9144000" cy="51482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4C343A-991D-4276-BA4D-E5930467ABA4}"/>
              </a:ext>
            </a:extLst>
          </p:cNvPr>
          <p:cNvSpPr txBox="1"/>
          <p:nvPr/>
        </p:nvSpPr>
        <p:spPr>
          <a:xfrm>
            <a:off x="5334000" y="135731"/>
            <a:ext cx="541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INTEGRATION</a:t>
            </a:r>
          </a:p>
        </p:txBody>
      </p:sp>
    </p:spTree>
    <p:extLst>
      <p:ext uri="{BB962C8B-B14F-4D97-AF65-F5344CB8AC3E}">
        <p14:creationId xmlns:p14="http://schemas.microsoft.com/office/powerpoint/2010/main" val="7166555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650D5F-2AFA-4A62-B119-7CBAFE8FF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" y="0"/>
            <a:ext cx="9165565" cy="51482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95585C-EA5A-4413-BB0A-10557150C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72822" cy="51482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A0DF7F-9299-43D1-91F7-5E014D521C4E}"/>
              </a:ext>
            </a:extLst>
          </p:cNvPr>
          <p:cNvSpPr txBox="1"/>
          <p:nvPr/>
        </p:nvSpPr>
        <p:spPr>
          <a:xfrm>
            <a:off x="228600" y="135731"/>
            <a:ext cx="541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INTEGRATION</a:t>
            </a:r>
          </a:p>
        </p:txBody>
      </p:sp>
    </p:spTree>
    <p:extLst>
      <p:ext uri="{BB962C8B-B14F-4D97-AF65-F5344CB8AC3E}">
        <p14:creationId xmlns:p14="http://schemas.microsoft.com/office/powerpoint/2010/main" val="16397083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2E8C57-A3C6-435F-A9B5-05AE9B612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9488"/>
            <a:ext cx="9144000" cy="416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302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ECD344-939B-443A-B56B-0B522F2F3F12}"/>
              </a:ext>
            </a:extLst>
          </p:cNvPr>
          <p:cNvSpPr txBox="1"/>
          <p:nvPr/>
        </p:nvSpPr>
        <p:spPr>
          <a:xfrm>
            <a:off x="533400" y="364331"/>
            <a:ext cx="74249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PROGRAMMING PHASE</a:t>
            </a:r>
          </a:p>
          <a:p>
            <a:r>
              <a:rPr lang="en-US" sz="60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19385299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6EB2C5-D100-4386-ABA8-3C8A1D50C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482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04B103-382D-48E3-9A8E-188A9F78E7BB}"/>
              </a:ext>
            </a:extLst>
          </p:cNvPr>
          <p:cNvSpPr txBox="1"/>
          <p:nvPr/>
        </p:nvSpPr>
        <p:spPr>
          <a:xfrm>
            <a:off x="5334000" y="135731"/>
            <a:ext cx="541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INTEGRATION</a:t>
            </a:r>
          </a:p>
        </p:txBody>
      </p:sp>
    </p:spTree>
    <p:extLst>
      <p:ext uri="{BB962C8B-B14F-4D97-AF65-F5344CB8AC3E}">
        <p14:creationId xmlns:p14="http://schemas.microsoft.com/office/powerpoint/2010/main" val="9021576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44896C-CF88-43CD-A713-A56B6F653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5237"/>
            <a:ext cx="9144000" cy="389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8070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uilding&#10;&#10;Description generated with high confidence">
            <a:extLst>
              <a:ext uri="{FF2B5EF4-FFF2-40B4-BE49-F238E27FC236}">
                <a16:creationId xmlns:a16="http://schemas.microsoft.com/office/drawing/2014/main" id="{47D7599F-EB5C-46C4-B320-95C3E0C039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783" b="4994"/>
          <a:stretch/>
        </p:blipFill>
        <p:spPr>
          <a:xfrm>
            <a:off x="0" y="0"/>
            <a:ext cx="9144000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0462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77835C-F054-46FA-97EC-64973BD8F7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" t="19874" r="3969" b="45205"/>
          <a:stretch/>
        </p:blipFill>
        <p:spPr>
          <a:xfrm>
            <a:off x="0" y="1431131"/>
            <a:ext cx="9144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4754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EB21EF-3AB4-4DF8-A497-24D9873A36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606"/>
          <a:stretch/>
        </p:blipFill>
        <p:spPr>
          <a:xfrm rot="152491">
            <a:off x="748289" y="563553"/>
            <a:ext cx="8174188" cy="39781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1F4C63-D16F-44EE-875C-57DEE731FEF5}"/>
              </a:ext>
            </a:extLst>
          </p:cNvPr>
          <p:cNvSpPr/>
          <p:nvPr/>
        </p:nvSpPr>
        <p:spPr>
          <a:xfrm>
            <a:off x="0" y="211931"/>
            <a:ext cx="91440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014E16-898A-4518-9814-C0C14C172854}"/>
              </a:ext>
            </a:extLst>
          </p:cNvPr>
          <p:cNvSpPr/>
          <p:nvPr/>
        </p:nvSpPr>
        <p:spPr>
          <a:xfrm>
            <a:off x="0" y="4072956"/>
            <a:ext cx="91440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87F635-1B32-47BA-B09B-5B3B55A1205C}"/>
              </a:ext>
            </a:extLst>
          </p:cNvPr>
          <p:cNvSpPr/>
          <p:nvPr/>
        </p:nvSpPr>
        <p:spPr>
          <a:xfrm rot="5400000">
            <a:off x="6373982" y="2139113"/>
            <a:ext cx="4564495" cy="7008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54D7FB-57B2-46EF-8691-A0772FDDCABF}"/>
              </a:ext>
            </a:extLst>
          </p:cNvPr>
          <p:cNvSpPr/>
          <p:nvPr/>
        </p:nvSpPr>
        <p:spPr>
          <a:xfrm rot="5400000">
            <a:off x="-1550819" y="2448549"/>
            <a:ext cx="4564495" cy="7008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2457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B98EA0-0D91-408E-9E70-765C6D0544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" b="5596"/>
          <a:stretch/>
        </p:blipFill>
        <p:spPr>
          <a:xfrm>
            <a:off x="1600200" y="364331"/>
            <a:ext cx="6096000" cy="431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812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D5CE78-9085-4CA3-BD03-463604E3DA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38" b="29279"/>
          <a:stretch/>
        </p:blipFill>
        <p:spPr>
          <a:xfrm>
            <a:off x="493865" y="1126331"/>
            <a:ext cx="819293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3816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2285FE-4225-4695-8D32-6216D6134B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" t="17437" r="-46" b="29279"/>
          <a:stretch/>
        </p:blipFill>
        <p:spPr>
          <a:xfrm>
            <a:off x="1143000" y="1202531"/>
            <a:ext cx="686435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607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4664928-E003-427C-93A6-78B3EF5E3F69}"/>
              </a:ext>
            </a:extLst>
          </p:cNvPr>
          <p:cNvSpPr/>
          <p:nvPr/>
        </p:nvSpPr>
        <p:spPr>
          <a:xfrm>
            <a:off x="8229600" y="364331"/>
            <a:ext cx="381000" cy="381000"/>
          </a:xfrm>
          <a:prstGeom prst="ellipse">
            <a:avLst/>
          </a:prstGeom>
          <a:solidFill>
            <a:srgbClr val="A2D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52F708B3-4333-4FE5-B9DB-39E4F23530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42" b="1554"/>
          <a:stretch/>
        </p:blipFill>
        <p:spPr>
          <a:xfrm>
            <a:off x="-1" y="288131"/>
            <a:ext cx="7772401" cy="456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266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288131"/>
            <a:ext cx="6506655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PROGRAM PHASE OVERVIEW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DESIGN | CONSTRUCTION TIMELINE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BUDGET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PHASING : SITE PLANNING + INTERIOR RENOVATIONS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TEAM EXERCISE : METHODOLOGY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EB2026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TEAM EXERCISE : MATERIALS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NEXT 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Q+A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" b="-1"/>
          <a:stretch/>
        </p:blipFill>
        <p:spPr>
          <a:xfrm>
            <a:off x="6437265" y="4599830"/>
            <a:ext cx="990605" cy="1856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17114" y="4479131"/>
            <a:ext cx="342100" cy="451051"/>
          </a:xfrm>
          <a:prstGeom prst="rect">
            <a:avLst/>
          </a:prstGeom>
          <a:noFill/>
        </p:spPr>
        <p:txBody>
          <a:bodyPr wrap="square" lIns="137160" tIns="240030" rtlCol="0" anchor="ctr" anchorCtr="0">
            <a:noAutofit/>
          </a:bodyPr>
          <a:lstStyle/>
          <a:p>
            <a:r>
              <a:rPr lang="en-US" sz="1350" b="1" dirty="0">
                <a:latin typeface="Arial Black" panose="020B0A04020102020204" pitchFamily="34" charset="0"/>
              </a:rPr>
              <a:t>+</a:t>
            </a:r>
          </a:p>
          <a:p>
            <a:endParaRPr lang="en-US" sz="13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869" y="4616630"/>
            <a:ext cx="953707" cy="2277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3" b="2593"/>
          <a:stretch/>
        </p:blipFill>
        <p:spPr>
          <a:xfrm>
            <a:off x="543441" y="2193131"/>
            <a:ext cx="1590159" cy="7702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1" t="39412"/>
          <a:stretch/>
        </p:blipFill>
        <p:spPr>
          <a:xfrm>
            <a:off x="533400" y="1328750"/>
            <a:ext cx="1600200" cy="7119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r="13824"/>
          <a:stretch/>
        </p:blipFill>
        <p:spPr>
          <a:xfrm>
            <a:off x="533400" y="409950"/>
            <a:ext cx="1600200" cy="7925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38992" t="46740" r="14458" b="5221"/>
          <a:stretch/>
        </p:blipFill>
        <p:spPr>
          <a:xfrm>
            <a:off x="538420" y="3194183"/>
            <a:ext cx="1600200" cy="735388"/>
          </a:xfrm>
          <a:prstGeom prst="rect">
            <a:avLst/>
          </a:prstGeom>
        </p:spPr>
      </p:pic>
      <p:pic>
        <p:nvPicPr>
          <p:cNvPr id="8" name="Picture 7" descr="A sign on the side of a road&#10;&#10;Description generated with high confidence">
            <a:extLst>
              <a:ext uri="{FF2B5EF4-FFF2-40B4-BE49-F238E27FC236}">
                <a16:creationId xmlns:a16="http://schemas.microsoft.com/office/drawing/2014/main" id="{0BAA5FD6-DB0B-4D46-B2E3-A31997DD74F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7" r="23484" b="31532"/>
          <a:stretch/>
        </p:blipFill>
        <p:spPr>
          <a:xfrm>
            <a:off x="543441" y="4114041"/>
            <a:ext cx="1600139" cy="7460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6D2DD21-CEDD-4126-B2DC-705043000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1" t="39412"/>
          <a:stretch/>
        </p:blipFill>
        <p:spPr>
          <a:xfrm>
            <a:off x="533400" y="1342316"/>
            <a:ext cx="1600200" cy="7119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77D95E-7EA2-4366-AF12-6FDB64F2D9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3" b="2593"/>
          <a:stretch/>
        </p:blipFill>
        <p:spPr>
          <a:xfrm>
            <a:off x="548814" y="2156138"/>
            <a:ext cx="1590159" cy="770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99DB4AB-4D82-42D0-91A2-44C80B4824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992" t="46740" r="14458" b="5221"/>
          <a:stretch/>
        </p:blipFill>
        <p:spPr>
          <a:xfrm>
            <a:off x="543380" y="3208091"/>
            <a:ext cx="1600200" cy="7353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741711D-5557-417B-BC7D-E8ABC33937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3" b="2593"/>
          <a:stretch/>
        </p:blipFill>
        <p:spPr>
          <a:xfrm>
            <a:off x="545920" y="2293511"/>
            <a:ext cx="1590159" cy="7702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D05D8EA-F43A-4264-965E-25B0F525F9E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992" t="46740" r="14458" b="5221"/>
          <a:stretch/>
        </p:blipFill>
        <p:spPr>
          <a:xfrm>
            <a:off x="540486" y="3250405"/>
            <a:ext cx="1600200" cy="73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14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45ADC5B-C0B6-483E-9173-91B1E3EFA969}"/>
              </a:ext>
            </a:extLst>
          </p:cNvPr>
          <p:cNvSpPr txBox="1"/>
          <p:nvPr/>
        </p:nvSpPr>
        <p:spPr>
          <a:xfrm>
            <a:off x="295274" y="1273968"/>
            <a:ext cx="4114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Academic Core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Home Room Classrooms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Science Lab + Storage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Administration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Student Activities Area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" b="-1"/>
          <a:stretch/>
        </p:blipFill>
        <p:spPr>
          <a:xfrm>
            <a:off x="6437265" y="4599830"/>
            <a:ext cx="990605" cy="1856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17114" y="4479131"/>
            <a:ext cx="342100" cy="451051"/>
          </a:xfrm>
          <a:prstGeom prst="rect">
            <a:avLst/>
          </a:prstGeom>
          <a:noFill/>
        </p:spPr>
        <p:txBody>
          <a:bodyPr wrap="square" lIns="137160" tIns="240030" rtlCol="0" anchor="ctr" anchorCtr="0">
            <a:noAutofit/>
          </a:bodyPr>
          <a:lstStyle/>
          <a:p>
            <a:r>
              <a:rPr lang="en-US" sz="1350" b="1" dirty="0">
                <a:latin typeface="Arial Black" panose="020B0A04020102020204" pitchFamily="34" charset="0"/>
              </a:rPr>
              <a:t>+</a:t>
            </a:r>
          </a:p>
          <a:p>
            <a:endParaRPr lang="en-US" sz="13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869" y="4616630"/>
            <a:ext cx="953707" cy="22776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58ED3E3-35F4-4E21-94EA-EF24EC70DB38}"/>
              </a:ext>
            </a:extLst>
          </p:cNvPr>
          <p:cNvSpPr txBox="1"/>
          <p:nvPr/>
        </p:nvSpPr>
        <p:spPr>
          <a:xfrm>
            <a:off x="4114800" y="211931"/>
            <a:ext cx="4738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INTERIOR RENOVATIONS</a:t>
            </a:r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PROGRAMMING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algn="r"/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GSF = APPROX 15,890</a:t>
            </a:r>
            <a:endParaRPr lang="en-US" sz="2000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FD43CB-06D8-4F73-B2DE-3033C7108C3E}"/>
              </a:ext>
            </a:extLst>
          </p:cNvPr>
          <p:cNvSpPr txBox="1"/>
          <p:nvPr/>
        </p:nvSpPr>
        <p:spPr>
          <a:xfrm>
            <a:off x="3581400" y="1273968"/>
            <a:ext cx="411480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Auditorium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Drama Classroom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Tech Craft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Storage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Restrooms | Circulation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Female Restrooms on Floors 1-4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Male Restrooms on Floors 1-4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Select Accessibility Ramps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Select Corridor Section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Elevator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6175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311DA0A5-19DE-4A6D-B9A5-CCE785D88607}"/>
              </a:ext>
            </a:extLst>
          </p:cNvPr>
          <p:cNvSpPr/>
          <p:nvPr/>
        </p:nvSpPr>
        <p:spPr>
          <a:xfrm>
            <a:off x="8229600" y="364331"/>
            <a:ext cx="381000" cy="381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472965E-AD55-4552-8F9A-70C4894DA974}"/>
              </a:ext>
            </a:extLst>
          </p:cNvPr>
          <p:cNvSpPr/>
          <p:nvPr/>
        </p:nvSpPr>
        <p:spPr>
          <a:xfrm>
            <a:off x="8229600" y="973931"/>
            <a:ext cx="381000" cy="381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C4EF6F0-131F-48D9-9B55-6C46729B3FDC}"/>
              </a:ext>
            </a:extLst>
          </p:cNvPr>
          <p:cNvSpPr/>
          <p:nvPr/>
        </p:nvSpPr>
        <p:spPr>
          <a:xfrm>
            <a:off x="8229600" y="1583531"/>
            <a:ext cx="381000" cy="381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2261F5-1FC0-4017-9480-B6A0C8746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12"/>
            <a:ext cx="774226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5245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284056"/>
            <a:ext cx="650665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PROGRAM PHASE OVERVIEW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DESIGN | CONSTRUCTION TIMELINE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BUDGET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PHASING : SITE PLANNING + INTERIOR RENOVATIONS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TEAM EXERCISE : METHODOLOGY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TEAM EXERCISE : MATERIALS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EB2026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NEXT</a:t>
            </a:r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Q + A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" b="-1"/>
          <a:stretch/>
        </p:blipFill>
        <p:spPr>
          <a:xfrm>
            <a:off x="6437265" y="4599830"/>
            <a:ext cx="990605" cy="1856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17114" y="4479131"/>
            <a:ext cx="342100" cy="451051"/>
          </a:xfrm>
          <a:prstGeom prst="rect">
            <a:avLst/>
          </a:prstGeom>
          <a:noFill/>
        </p:spPr>
        <p:txBody>
          <a:bodyPr wrap="square" lIns="137160" tIns="240030" rtlCol="0" anchor="ctr" anchorCtr="0">
            <a:noAutofit/>
          </a:bodyPr>
          <a:lstStyle/>
          <a:p>
            <a:r>
              <a:rPr lang="en-US" sz="1350" b="1" dirty="0">
                <a:latin typeface="Arial Black" panose="020B0A04020102020204" pitchFamily="34" charset="0"/>
              </a:rPr>
              <a:t>+</a:t>
            </a:r>
          </a:p>
          <a:p>
            <a:endParaRPr lang="en-US" sz="13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869" y="4616630"/>
            <a:ext cx="953707" cy="2277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3" b="2593"/>
          <a:stretch/>
        </p:blipFill>
        <p:spPr>
          <a:xfrm>
            <a:off x="543441" y="2193131"/>
            <a:ext cx="1590159" cy="7702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1" t="39412"/>
          <a:stretch/>
        </p:blipFill>
        <p:spPr>
          <a:xfrm>
            <a:off x="533400" y="1328750"/>
            <a:ext cx="1600200" cy="7119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r="13824"/>
          <a:stretch/>
        </p:blipFill>
        <p:spPr>
          <a:xfrm>
            <a:off x="533400" y="409950"/>
            <a:ext cx="1600200" cy="7925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38992" t="46740" r="14458" b="5221"/>
          <a:stretch/>
        </p:blipFill>
        <p:spPr>
          <a:xfrm>
            <a:off x="538420" y="3194183"/>
            <a:ext cx="1600200" cy="735388"/>
          </a:xfrm>
          <a:prstGeom prst="rect">
            <a:avLst/>
          </a:prstGeom>
        </p:spPr>
      </p:pic>
      <p:pic>
        <p:nvPicPr>
          <p:cNvPr id="8" name="Picture 7" descr="A sign on the side of a road&#10;&#10;Description generated with high confidence">
            <a:extLst>
              <a:ext uri="{FF2B5EF4-FFF2-40B4-BE49-F238E27FC236}">
                <a16:creationId xmlns:a16="http://schemas.microsoft.com/office/drawing/2014/main" id="{0BAA5FD6-DB0B-4D46-B2E3-A31997DD74F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7" r="23484" b="31532"/>
          <a:stretch/>
        </p:blipFill>
        <p:spPr>
          <a:xfrm>
            <a:off x="543441" y="4114041"/>
            <a:ext cx="1600139" cy="7460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6D2DD21-CEDD-4126-B2DC-705043000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1" t="39412"/>
          <a:stretch/>
        </p:blipFill>
        <p:spPr>
          <a:xfrm>
            <a:off x="533400" y="1342316"/>
            <a:ext cx="1600200" cy="7119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77D95E-7EA2-4366-AF12-6FDB64F2D9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3" b="2593"/>
          <a:stretch/>
        </p:blipFill>
        <p:spPr>
          <a:xfrm>
            <a:off x="548814" y="2156138"/>
            <a:ext cx="1590159" cy="770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99DB4AB-4D82-42D0-91A2-44C80B4824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992" t="46740" r="14458" b="5221"/>
          <a:stretch/>
        </p:blipFill>
        <p:spPr>
          <a:xfrm>
            <a:off x="543380" y="3208091"/>
            <a:ext cx="1600200" cy="7353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741711D-5557-417B-BC7D-E8ABC33937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3" b="2593"/>
          <a:stretch/>
        </p:blipFill>
        <p:spPr>
          <a:xfrm>
            <a:off x="545920" y="2293511"/>
            <a:ext cx="1590159" cy="7702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D05D8EA-F43A-4264-965E-25B0F525F9E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992" t="46740" r="14458" b="5221"/>
          <a:stretch/>
        </p:blipFill>
        <p:spPr>
          <a:xfrm>
            <a:off x="540486" y="3250405"/>
            <a:ext cx="1600200" cy="73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2943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" b="-1"/>
          <a:stretch/>
        </p:blipFill>
        <p:spPr>
          <a:xfrm>
            <a:off x="6437265" y="4599830"/>
            <a:ext cx="990605" cy="185664"/>
          </a:xfrm>
          <a:prstGeom prst="rect">
            <a:avLst/>
          </a:prstGeom>
        </p:spPr>
      </p:pic>
      <p:sp>
        <p:nvSpPr>
          <p:cNvPr id="6" name="Pentagon 5"/>
          <p:cNvSpPr/>
          <p:nvPr/>
        </p:nvSpPr>
        <p:spPr>
          <a:xfrm>
            <a:off x="405717" y="2751305"/>
            <a:ext cx="2054051" cy="1269699"/>
          </a:xfrm>
          <a:prstGeom prst="homePlat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TextBox 17"/>
          <p:cNvSpPr txBox="1"/>
          <p:nvPr/>
        </p:nvSpPr>
        <p:spPr>
          <a:xfrm>
            <a:off x="405716" y="2857360"/>
            <a:ext cx="3245122" cy="451548"/>
          </a:xfrm>
          <a:prstGeom prst="rect">
            <a:avLst/>
          </a:prstGeom>
          <a:noFill/>
        </p:spPr>
        <p:txBody>
          <a:bodyPr wrap="square" lIns="137160" tIns="240030" rtlCol="0" anchor="ctr" anchorCtr="0">
            <a:no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 Black" panose="020B0A04020102020204" pitchFamily="34" charset="0"/>
              </a:rPr>
              <a:t>DETAILED </a:t>
            </a:r>
          </a:p>
          <a:p>
            <a:r>
              <a:rPr lang="en-US" sz="1350" b="1" dirty="0">
                <a:solidFill>
                  <a:schemeClr val="bg1"/>
                </a:solidFill>
                <a:latin typeface="Arial Black" panose="020B0A04020102020204" pitchFamily="34" charset="0"/>
              </a:rPr>
              <a:t>PROGRAMMING</a:t>
            </a:r>
          </a:p>
          <a:p>
            <a:r>
              <a:rPr lang="en-US" sz="1350" dirty="0">
                <a:solidFill>
                  <a:schemeClr val="bg1"/>
                </a:solidFill>
              </a:rPr>
              <a:t>+ BUDGET ALINEMENT</a:t>
            </a:r>
          </a:p>
        </p:txBody>
      </p:sp>
      <p:sp>
        <p:nvSpPr>
          <p:cNvPr id="7" name="Chevron 6"/>
          <p:cNvSpPr/>
          <p:nvPr/>
        </p:nvSpPr>
        <p:spPr>
          <a:xfrm>
            <a:off x="2057400" y="2751305"/>
            <a:ext cx="2248572" cy="1267269"/>
          </a:xfrm>
          <a:prstGeom prst="chevr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1" name="Chevron 20"/>
          <p:cNvSpPr/>
          <p:nvPr/>
        </p:nvSpPr>
        <p:spPr>
          <a:xfrm>
            <a:off x="3883409" y="2751304"/>
            <a:ext cx="2553856" cy="1267269"/>
          </a:xfrm>
          <a:prstGeom prst="chevron">
            <a:avLst/>
          </a:prstGeom>
          <a:solidFill>
            <a:srgbClr val="77838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40116" y="2857360"/>
            <a:ext cx="2066117" cy="451548"/>
          </a:xfrm>
          <a:prstGeom prst="rect">
            <a:avLst/>
          </a:prstGeom>
          <a:noFill/>
        </p:spPr>
        <p:txBody>
          <a:bodyPr wrap="square" lIns="137160" tIns="240030" rtlCol="0" anchor="ctr" anchorCtr="0">
            <a:no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 Black" panose="020B0A04020102020204" pitchFamily="34" charset="0"/>
              </a:rPr>
              <a:t>DESIGN </a:t>
            </a:r>
          </a:p>
          <a:p>
            <a:r>
              <a:rPr lang="en-US" sz="1350" b="1" dirty="0">
                <a:solidFill>
                  <a:schemeClr val="bg1"/>
                </a:solidFill>
                <a:latin typeface="Arial Black" panose="020B0A04020102020204" pitchFamily="34" charset="0"/>
              </a:rPr>
              <a:t>   DEVELOPMENT</a:t>
            </a:r>
          </a:p>
          <a:p>
            <a:endParaRPr lang="en-US" sz="1350" dirty="0"/>
          </a:p>
        </p:txBody>
      </p:sp>
      <p:sp>
        <p:nvSpPr>
          <p:cNvPr id="22" name="TextBox 21"/>
          <p:cNvSpPr txBox="1"/>
          <p:nvPr/>
        </p:nvSpPr>
        <p:spPr>
          <a:xfrm>
            <a:off x="2380777" y="2862157"/>
            <a:ext cx="1670381" cy="451548"/>
          </a:xfrm>
          <a:prstGeom prst="rect">
            <a:avLst/>
          </a:prstGeom>
          <a:noFill/>
        </p:spPr>
        <p:txBody>
          <a:bodyPr wrap="square" lIns="137160" tIns="240030" rtlCol="0" anchor="ctr" anchorCtr="0">
            <a:no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 Black" panose="020B0A04020102020204" pitchFamily="34" charset="0"/>
              </a:rPr>
              <a:t>SCHEMATIC  </a:t>
            </a:r>
          </a:p>
          <a:p>
            <a:r>
              <a:rPr lang="en-US" sz="1350" b="1" dirty="0">
                <a:solidFill>
                  <a:schemeClr val="bg1"/>
                </a:solidFill>
                <a:latin typeface="Arial Black" panose="020B0A04020102020204" pitchFamily="34" charset="0"/>
              </a:rPr>
              <a:t>    DESIGN</a:t>
            </a:r>
          </a:p>
          <a:p>
            <a:endParaRPr lang="en-US" sz="1350" dirty="0"/>
          </a:p>
        </p:txBody>
      </p:sp>
      <p:sp>
        <p:nvSpPr>
          <p:cNvPr id="19" name="TextBox 18"/>
          <p:cNvSpPr txBox="1"/>
          <p:nvPr/>
        </p:nvSpPr>
        <p:spPr>
          <a:xfrm>
            <a:off x="7417114" y="4479131"/>
            <a:ext cx="342100" cy="451051"/>
          </a:xfrm>
          <a:prstGeom prst="rect">
            <a:avLst/>
          </a:prstGeom>
          <a:noFill/>
        </p:spPr>
        <p:txBody>
          <a:bodyPr wrap="square" lIns="137160" tIns="240030" rtlCol="0" anchor="ctr" anchorCtr="0">
            <a:noAutofit/>
          </a:bodyPr>
          <a:lstStyle/>
          <a:p>
            <a:r>
              <a:rPr lang="en-US" sz="1350" b="1" dirty="0">
                <a:latin typeface="Arial Black" panose="020B0A04020102020204" pitchFamily="34" charset="0"/>
              </a:rPr>
              <a:t>+</a:t>
            </a:r>
          </a:p>
          <a:p>
            <a:endParaRPr lang="en-US" sz="1350" dirty="0"/>
          </a:p>
        </p:txBody>
      </p:sp>
      <p:sp>
        <p:nvSpPr>
          <p:cNvPr id="16" name="Chevron 20"/>
          <p:cNvSpPr/>
          <p:nvPr/>
        </p:nvSpPr>
        <p:spPr>
          <a:xfrm>
            <a:off x="6056265" y="2734951"/>
            <a:ext cx="2686060" cy="1267269"/>
          </a:xfrm>
          <a:prstGeom prst="chevron">
            <a:avLst/>
          </a:prstGeom>
          <a:solidFill>
            <a:srgbClr val="77838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4800" y="1972304"/>
            <a:ext cx="91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PHASE ONE </a:t>
            </a:r>
            <a:r>
              <a:rPr lang="en-US" sz="3900" b="1" dirty="0">
                <a:latin typeface="Arial Narrow" panose="020B0606020202030204" pitchFamily="34" charset="0"/>
                <a:cs typeface="Calibri" panose="020F0502020204030204" pitchFamily="34" charset="0"/>
              </a:rPr>
              <a:t>DEFINING THE VISION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426930" y="2857360"/>
            <a:ext cx="2066117" cy="451548"/>
          </a:xfrm>
          <a:prstGeom prst="rect">
            <a:avLst/>
          </a:prstGeom>
          <a:noFill/>
        </p:spPr>
        <p:txBody>
          <a:bodyPr wrap="square" lIns="137160" tIns="240030" rtlCol="0" anchor="ctr" anchorCtr="0">
            <a:no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Arial Black" panose="020B0A04020102020204" pitchFamily="34" charset="0"/>
              </a:rPr>
              <a:t>CONSTRUCTION</a:t>
            </a:r>
          </a:p>
          <a:p>
            <a:r>
              <a:rPr lang="en-US" sz="1350" b="1" dirty="0">
                <a:solidFill>
                  <a:schemeClr val="bg1"/>
                </a:solidFill>
                <a:latin typeface="Arial Black" panose="020B0A04020102020204" pitchFamily="34" charset="0"/>
              </a:rPr>
              <a:t>   DOCUMENTS</a:t>
            </a:r>
          </a:p>
          <a:p>
            <a:endParaRPr lang="en-US" sz="135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869" y="4616630"/>
            <a:ext cx="953707" cy="2277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F96AD4A-12A8-40B0-B8ED-6E03C0F55C7C}"/>
              </a:ext>
            </a:extLst>
          </p:cNvPr>
          <p:cNvSpPr txBox="1"/>
          <p:nvPr/>
        </p:nvSpPr>
        <p:spPr>
          <a:xfrm>
            <a:off x="280410" y="135731"/>
            <a:ext cx="36911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7767021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284056"/>
            <a:ext cx="650665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PROGRAM PHASE OVERVIEW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DESIGN | CONSTRUCTION TIMELINE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BUDGET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PHASING : SITE PLANNING + INTERIOR RENOVATIONS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TEAM EXERCISE : METHODOLOGY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TEAM EXERCISE : MATERIALS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NEXT 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EB2026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Q + A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" b="-1"/>
          <a:stretch/>
        </p:blipFill>
        <p:spPr>
          <a:xfrm>
            <a:off x="6437265" y="4599830"/>
            <a:ext cx="990605" cy="1856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17114" y="4479131"/>
            <a:ext cx="342100" cy="451051"/>
          </a:xfrm>
          <a:prstGeom prst="rect">
            <a:avLst/>
          </a:prstGeom>
          <a:noFill/>
        </p:spPr>
        <p:txBody>
          <a:bodyPr wrap="square" lIns="137160" tIns="240030" rtlCol="0" anchor="ctr" anchorCtr="0">
            <a:noAutofit/>
          </a:bodyPr>
          <a:lstStyle/>
          <a:p>
            <a:r>
              <a:rPr lang="en-US" sz="1350" b="1" dirty="0">
                <a:latin typeface="Arial Black" panose="020B0A04020102020204" pitchFamily="34" charset="0"/>
              </a:rPr>
              <a:t>+</a:t>
            </a:r>
          </a:p>
          <a:p>
            <a:endParaRPr lang="en-US" sz="13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869" y="4616630"/>
            <a:ext cx="953707" cy="2277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3" b="2593"/>
          <a:stretch/>
        </p:blipFill>
        <p:spPr>
          <a:xfrm>
            <a:off x="543441" y="2193131"/>
            <a:ext cx="1590159" cy="7702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1" t="39412"/>
          <a:stretch/>
        </p:blipFill>
        <p:spPr>
          <a:xfrm>
            <a:off x="533400" y="1328750"/>
            <a:ext cx="1600200" cy="7119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r="13824"/>
          <a:stretch/>
        </p:blipFill>
        <p:spPr>
          <a:xfrm>
            <a:off x="533400" y="409950"/>
            <a:ext cx="1600200" cy="7925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38992" t="46740" r="14458" b="5221"/>
          <a:stretch/>
        </p:blipFill>
        <p:spPr>
          <a:xfrm>
            <a:off x="538420" y="3194183"/>
            <a:ext cx="1600200" cy="735388"/>
          </a:xfrm>
          <a:prstGeom prst="rect">
            <a:avLst/>
          </a:prstGeom>
        </p:spPr>
      </p:pic>
      <p:pic>
        <p:nvPicPr>
          <p:cNvPr id="8" name="Picture 7" descr="A sign on the side of a road&#10;&#10;Description generated with high confidence">
            <a:extLst>
              <a:ext uri="{FF2B5EF4-FFF2-40B4-BE49-F238E27FC236}">
                <a16:creationId xmlns:a16="http://schemas.microsoft.com/office/drawing/2014/main" id="{0BAA5FD6-DB0B-4D46-B2E3-A31997DD74F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7" r="23484" b="31532"/>
          <a:stretch/>
        </p:blipFill>
        <p:spPr>
          <a:xfrm>
            <a:off x="543441" y="4114041"/>
            <a:ext cx="1600139" cy="7460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6D2DD21-CEDD-4126-B2DC-705043000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1" t="39412"/>
          <a:stretch/>
        </p:blipFill>
        <p:spPr>
          <a:xfrm>
            <a:off x="533400" y="1342316"/>
            <a:ext cx="1600200" cy="7119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77D95E-7EA2-4366-AF12-6FDB64F2D9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3" b="2593"/>
          <a:stretch/>
        </p:blipFill>
        <p:spPr>
          <a:xfrm>
            <a:off x="548814" y="2156138"/>
            <a:ext cx="1590159" cy="770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99DB4AB-4D82-42D0-91A2-44C80B4824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992" t="46740" r="14458" b="5221"/>
          <a:stretch/>
        </p:blipFill>
        <p:spPr>
          <a:xfrm>
            <a:off x="543380" y="3208091"/>
            <a:ext cx="1600200" cy="7353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741711D-5557-417B-BC7D-E8ABC33937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3" b="2593"/>
          <a:stretch/>
        </p:blipFill>
        <p:spPr>
          <a:xfrm>
            <a:off x="545920" y="2293511"/>
            <a:ext cx="1590159" cy="7702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D05D8EA-F43A-4264-965E-25B0F525F9E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992" t="46740" r="14458" b="5221"/>
          <a:stretch/>
        </p:blipFill>
        <p:spPr>
          <a:xfrm>
            <a:off x="540486" y="3250405"/>
            <a:ext cx="1600200" cy="73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698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57600" y="2040731"/>
            <a:ext cx="36911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EB2026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Q + 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2508E-38C4-4BB5-AAC8-E4ED797597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" b="-1"/>
          <a:stretch/>
        </p:blipFill>
        <p:spPr>
          <a:xfrm>
            <a:off x="6437265" y="4599830"/>
            <a:ext cx="990605" cy="1856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BDF165-4AD4-497C-A655-F57F3182F1C3}"/>
              </a:ext>
            </a:extLst>
          </p:cNvPr>
          <p:cNvSpPr txBox="1"/>
          <p:nvPr/>
        </p:nvSpPr>
        <p:spPr>
          <a:xfrm>
            <a:off x="7417114" y="4479131"/>
            <a:ext cx="342100" cy="451051"/>
          </a:xfrm>
          <a:prstGeom prst="rect">
            <a:avLst/>
          </a:prstGeom>
          <a:noFill/>
        </p:spPr>
        <p:txBody>
          <a:bodyPr wrap="square" lIns="137160" tIns="240030" rtlCol="0" anchor="ctr" anchorCtr="0">
            <a:noAutofit/>
          </a:bodyPr>
          <a:lstStyle/>
          <a:p>
            <a:r>
              <a:rPr lang="en-US" sz="1350" b="1" dirty="0">
                <a:latin typeface="Arial Black" panose="020B0A04020102020204" pitchFamily="34" charset="0"/>
              </a:rPr>
              <a:t>+</a:t>
            </a:r>
          </a:p>
          <a:p>
            <a:endParaRPr lang="en-US" sz="13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B7A58E-F762-4125-ABC0-02FE7C904F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869" y="4616630"/>
            <a:ext cx="953707" cy="22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922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4200" y="1583531"/>
            <a:ext cx="37338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Orchestra Room</a:t>
            </a:r>
          </a:p>
          <a:p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     . Practice Rooms </a:t>
            </a:r>
          </a:p>
          <a:p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     . Ensemble Room </a:t>
            </a:r>
          </a:p>
          <a:p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     . Instrument + Instructional Storage</a:t>
            </a:r>
          </a:p>
          <a:p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     . Office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Band Room</a:t>
            </a:r>
          </a:p>
          <a:p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     . Practice Rooms</a:t>
            </a:r>
          </a:p>
          <a:p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     . Ensemble Room </a:t>
            </a:r>
          </a:p>
          <a:p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     . Other Music Space</a:t>
            </a:r>
          </a:p>
          <a:p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     . Instrument Storage</a:t>
            </a:r>
          </a:p>
          <a:p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     . Uniform + Instructional Storage</a:t>
            </a:r>
          </a:p>
          <a:p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     . Female + Male Dressing Room </a:t>
            </a:r>
          </a:p>
          <a:p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     . Office  </a:t>
            </a:r>
          </a:p>
          <a:p>
            <a:endParaRPr lang="en-US" sz="1400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1400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" b="-1"/>
          <a:stretch/>
        </p:blipFill>
        <p:spPr>
          <a:xfrm>
            <a:off x="6437265" y="4599830"/>
            <a:ext cx="990605" cy="1856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17114" y="4479131"/>
            <a:ext cx="342100" cy="451051"/>
          </a:xfrm>
          <a:prstGeom prst="rect">
            <a:avLst/>
          </a:prstGeom>
          <a:noFill/>
        </p:spPr>
        <p:txBody>
          <a:bodyPr wrap="square" lIns="137160" tIns="240030" rtlCol="0" anchor="ctr" anchorCtr="0">
            <a:noAutofit/>
          </a:bodyPr>
          <a:lstStyle/>
          <a:p>
            <a:r>
              <a:rPr lang="en-US" sz="1350" b="1" dirty="0">
                <a:latin typeface="Arial Black" panose="020B0A04020102020204" pitchFamily="34" charset="0"/>
              </a:rPr>
              <a:t>+</a:t>
            </a:r>
          </a:p>
          <a:p>
            <a:endParaRPr lang="en-US" sz="13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869" y="4616630"/>
            <a:ext cx="953707" cy="2277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F3E0BE5-04AB-44CA-AD13-EE8D043E4291}"/>
              </a:ext>
            </a:extLst>
          </p:cNvPr>
          <p:cNvSpPr txBox="1"/>
          <p:nvPr/>
        </p:nvSpPr>
        <p:spPr>
          <a:xfrm>
            <a:off x="4114800" y="211931"/>
            <a:ext cx="4738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FINE ARTS ADDITION </a:t>
            </a:r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PROGRAMMING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algn="r"/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GSF = APPROX 32,000</a:t>
            </a:r>
            <a:endParaRPr lang="en-US" sz="2000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A86B84-18B0-4856-9324-0B14A987F6A9}"/>
              </a:ext>
            </a:extLst>
          </p:cNvPr>
          <p:cNvSpPr txBox="1"/>
          <p:nvPr/>
        </p:nvSpPr>
        <p:spPr>
          <a:xfrm>
            <a:off x="304800" y="1278731"/>
            <a:ext cx="2971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Academic Core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Art Classrooms + Storage (2)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Kiln (1)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Wet Room (1)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Office (1)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Ancillary Instruction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Piano Room + Storage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Guitar Room + Storage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Digital Music Production Studio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Choir Room</a:t>
            </a:r>
          </a:p>
          <a:p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     . Practice Rooms </a:t>
            </a:r>
          </a:p>
          <a:p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     . Ensemble Room  </a:t>
            </a:r>
          </a:p>
          <a:p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     . Music Library</a:t>
            </a:r>
          </a:p>
          <a:p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     . Robe + Instructional Storage</a:t>
            </a:r>
          </a:p>
          <a:p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     . Office  </a:t>
            </a:r>
          </a:p>
          <a:p>
            <a:endParaRPr lang="en-US" sz="1400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BECE37-A6E8-4838-848F-C117B5967F30}"/>
              </a:ext>
            </a:extLst>
          </p:cNvPr>
          <p:cNvSpPr txBox="1"/>
          <p:nvPr/>
        </p:nvSpPr>
        <p:spPr>
          <a:xfrm>
            <a:off x="6019800" y="1278731"/>
            <a:ext cx="29718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Administration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Community Room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Restrooms | Circulation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Female Student Restroom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Male Student Restroom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Female Staff Restroom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Male Staff Restroom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21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92468A-84B7-44B6-BD44-5E04DD407B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7" t="1156" r="1068" b="1211"/>
          <a:stretch/>
        </p:blipFill>
        <p:spPr>
          <a:xfrm>
            <a:off x="5181600" y="259553"/>
            <a:ext cx="3558925" cy="4648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E5400C-5247-4958-935F-971367D281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7" t="90787" r="77217" b="6012"/>
          <a:stretch/>
        </p:blipFill>
        <p:spPr>
          <a:xfrm>
            <a:off x="8162926" y="4631531"/>
            <a:ext cx="381000" cy="76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E54BC7-E195-4F6B-8725-51415BFF06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828" t="91387" r="17053" b="2811"/>
          <a:stretch/>
        </p:blipFill>
        <p:spPr>
          <a:xfrm>
            <a:off x="7448548" y="4555331"/>
            <a:ext cx="1143001" cy="27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93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284056"/>
            <a:ext cx="6506655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PROGRAM PHASE OVERVIEW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EB2026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DESIGN | CONSTRUCTION TIMELINE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BUDGET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PHASING : SITE PLANNING + INTERIOR RENOVATIONS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TEAM EXERCISE : METHODOLOGY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TEAM EXERCISE : MATERIALS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NEXT 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Q+A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" b="-1"/>
          <a:stretch/>
        </p:blipFill>
        <p:spPr>
          <a:xfrm>
            <a:off x="6437265" y="4599830"/>
            <a:ext cx="990605" cy="1856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17114" y="4479131"/>
            <a:ext cx="342100" cy="451051"/>
          </a:xfrm>
          <a:prstGeom prst="rect">
            <a:avLst/>
          </a:prstGeom>
          <a:noFill/>
        </p:spPr>
        <p:txBody>
          <a:bodyPr wrap="square" lIns="137160" tIns="240030" rtlCol="0" anchor="ctr" anchorCtr="0">
            <a:noAutofit/>
          </a:bodyPr>
          <a:lstStyle/>
          <a:p>
            <a:r>
              <a:rPr lang="en-US" sz="1350" b="1" dirty="0">
                <a:latin typeface="Arial Black" panose="020B0A04020102020204" pitchFamily="34" charset="0"/>
              </a:rPr>
              <a:t>+</a:t>
            </a:r>
          </a:p>
          <a:p>
            <a:endParaRPr lang="en-US" sz="13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869" y="4616630"/>
            <a:ext cx="953707" cy="2277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3" b="2593"/>
          <a:stretch/>
        </p:blipFill>
        <p:spPr>
          <a:xfrm>
            <a:off x="543441" y="2193131"/>
            <a:ext cx="1590159" cy="7702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1" t="39412"/>
          <a:stretch/>
        </p:blipFill>
        <p:spPr>
          <a:xfrm>
            <a:off x="533400" y="1328750"/>
            <a:ext cx="1600200" cy="7119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r="13824"/>
          <a:stretch/>
        </p:blipFill>
        <p:spPr>
          <a:xfrm>
            <a:off x="533400" y="409950"/>
            <a:ext cx="1600200" cy="7925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38992" t="46740" r="14458" b="5221"/>
          <a:stretch/>
        </p:blipFill>
        <p:spPr>
          <a:xfrm>
            <a:off x="538420" y="3194183"/>
            <a:ext cx="1600200" cy="73538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81200" y="2141137"/>
            <a:ext cx="5505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sign on the side of a road&#10;&#10;Description generated with high confidence">
            <a:extLst>
              <a:ext uri="{FF2B5EF4-FFF2-40B4-BE49-F238E27FC236}">
                <a16:creationId xmlns:a16="http://schemas.microsoft.com/office/drawing/2014/main" id="{0BAA5FD6-DB0B-4D46-B2E3-A31997DD74F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7" r="23484" b="31532"/>
          <a:stretch/>
        </p:blipFill>
        <p:spPr>
          <a:xfrm>
            <a:off x="543441" y="4114041"/>
            <a:ext cx="1600139" cy="7460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6D2DD21-CEDD-4126-B2DC-705043000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1" t="39412"/>
          <a:stretch/>
        </p:blipFill>
        <p:spPr>
          <a:xfrm>
            <a:off x="533400" y="1342316"/>
            <a:ext cx="1600200" cy="7119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77D95E-7EA2-4366-AF12-6FDB64F2D9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3" b="2593"/>
          <a:stretch/>
        </p:blipFill>
        <p:spPr>
          <a:xfrm>
            <a:off x="548814" y="2156138"/>
            <a:ext cx="1590159" cy="770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99DB4AB-4D82-42D0-91A2-44C80B4824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992" t="46740" r="14458" b="5221"/>
          <a:stretch/>
        </p:blipFill>
        <p:spPr>
          <a:xfrm>
            <a:off x="543380" y="3208091"/>
            <a:ext cx="1600200" cy="7353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741711D-5557-417B-BC7D-E8ABC33937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3" b="2593"/>
          <a:stretch/>
        </p:blipFill>
        <p:spPr>
          <a:xfrm>
            <a:off x="545920" y="2293511"/>
            <a:ext cx="1590159" cy="7702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D05D8EA-F43A-4264-965E-25B0F525F9E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992" t="46740" r="14458" b="5221"/>
          <a:stretch/>
        </p:blipFill>
        <p:spPr>
          <a:xfrm>
            <a:off x="540486" y="3250405"/>
            <a:ext cx="1600200" cy="73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93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" b="-1"/>
          <a:stretch/>
        </p:blipFill>
        <p:spPr>
          <a:xfrm>
            <a:off x="6437265" y="4599830"/>
            <a:ext cx="990605" cy="1856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17114" y="4479131"/>
            <a:ext cx="342100" cy="451051"/>
          </a:xfrm>
          <a:prstGeom prst="rect">
            <a:avLst/>
          </a:prstGeom>
          <a:noFill/>
        </p:spPr>
        <p:txBody>
          <a:bodyPr wrap="square" lIns="137160" tIns="240030" rtlCol="0" anchor="ctr" anchorCtr="0">
            <a:noAutofit/>
          </a:bodyPr>
          <a:lstStyle/>
          <a:p>
            <a:r>
              <a:rPr lang="en-US" sz="1350" b="1" dirty="0">
                <a:latin typeface="Arial Black" panose="020B0A04020102020204" pitchFamily="34" charset="0"/>
              </a:rPr>
              <a:t>+</a:t>
            </a:r>
          </a:p>
          <a:p>
            <a:endParaRPr lang="en-US" sz="13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869" y="4616630"/>
            <a:ext cx="953707" cy="2277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F3E0BE5-04AB-44CA-AD13-EE8D043E4291}"/>
              </a:ext>
            </a:extLst>
          </p:cNvPr>
          <p:cNvSpPr txBox="1"/>
          <p:nvPr/>
        </p:nvSpPr>
        <p:spPr>
          <a:xfrm>
            <a:off x="4114800" y="211931"/>
            <a:ext cx="4738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SCHEDULE</a:t>
            </a:r>
            <a:endParaRPr lang="en-US" sz="4800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A86B84-18B0-4856-9324-0B14A987F6A9}"/>
              </a:ext>
            </a:extLst>
          </p:cNvPr>
          <p:cNvSpPr txBox="1"/>
          <p:nvPr/>
        </p:nvSpPr>
        <p:spPr>
          <a:xfrm>
            <a:off x="304800" y="1278731"/>
            <a:ext cx="78486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Schematic Design </a:t>
            </a: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COMPLETE BY DECEMBER 2017 </a:t>
            </a: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Owner Review</a:t>
            </a: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Design Development </a:t>
            </a: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COMPLETE BY MARCH 2018 </a:t>
            </a: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Owner Review</a:t>
            </a: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Construction Documents </a:t>
            </a: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COMPLETE BY JULY 2018 </a:t>
            </a: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Bidding | Negotiation | Contract Execution </a:t>
            </a: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COMPLETE BY FALL 2018 </a:t>
            </a: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Phase 1 – Fine Arts Addition </a:t>
            </a: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ANTICIPATED COMPLETION DATE END OF 2019 </a:t>
            </a: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EPISD Move Activation </a:t>
            </a: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Phase 2 – Interior Renovations </a:t>
            </a:r>
            <a:r>
              <a:rPr lang="en-US" sz="1400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ANTICIPATED COMPLETION DATE FALL OF 2020  </a:t>
            </a:r>
          </a:p>
          <a:p>
            <a:endParaRPr lang="en-US" sz="1400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1400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1400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256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284056"/>
            <a:ext cx="6506655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PROGRAM PHASE OVERVIEW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DESIGN | CONSTRUCTION TIMELINE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EB2026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BUDGET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PHASING : SITE PLANNING + INTERIOR RENOVATIONS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TEAM EXERCISE : METHODOLOGY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TEAM EXERCISE : MATERIALS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NEXT 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Q+A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77838D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" b="-1"/>
          <a:stretch/>
        </p:blipFill>
        <p:spPr>
          <a:xfrm>
            <a:off x="6437265" y="4599830"/>
            <a:ext cx="990605" cy="1856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17114" y="4479131"/>
            <a:ext cx="342100" cy="451051"/>
          </a:xfrm>
          <a:prstGeom prst="rect">
            <a:avLst/>
          </a:prstGeom>
          <a:noFill/>
        </p:spPr>
        <p:txBody>
          <a:bodyPr wrap="square" lIns="137160" tIns="240030" rtlCol="0" anchor="ctr" anchorCtr="0">
            <a:noAutofit/>
          </a:bodyPr>
          <a:lstStyle/>
          <a:p>
            <a:r>
              <a:rPr lang="en-US" sz="1350" b="1" dirty="0">
                <a:latin typeface="Arial Black" panose="020B0A04020102020204" pitchFamily="34" charset="0"/>
              </a:rPr>
              <a:t>+</a:t>
            </a:r>
          </a:p>
          <a:p>
            <a:endParaRPr lang="en-US" sz="13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869" y="4616630"/>
            <a:ext cx="953707" cy="2277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3" b="2593"/>
          <a:stretch/>
        </p:blipFill>
        <p:spPr>
          <a:xfrm>
            <a:off x="543441" y="2193131"/>
            <a:ext cx="1590159" cy="7702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1" t="39412"/>
          <a:stretch/>
        </p:blipFill>
        <p:spPr>
          <a:xfrm>
            <a:off x="533400" y="1328750"/>
            <a:ext cx="1600200" cy="7119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r="13824"/>
          <a:stretch/>
        </p:blipFill>
        <p:spPr>
          <a:xfrm>
            <a:off x="533400" y="409950"/>
            <a:ext cx="1600200" cy="7925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38992" t="46740" r="14458" b="5221"/>
          <a:stretch/>
        </p:blipFill>
        <p:spPr>
          <a:xfrm>
            <a:off x="538420" y="3194183"/>
            <a:ext cx="1600200" cy="73538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81200" y="2141137"/>
            <a:ext cx="5505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>
              <a:solidFill>
                <a:srgbClr val="77838D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sign on the side of a road&#10;&#10;Description generated with high confidence">
            <a:extLst>
              <a:ext uri="{FF2B5EF4-FFF2-40B4-BE49-F238E27FC236}">
                <a16:creationId xmlns:a16="http://schemas.microsoft.com/office/drawing/2014/main" id="{0BAA5FD6-DB0B-4D46-B2E3-A31997DD74F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7" r="23484" b="31532"/>
          <a:stretch/>
        </p:blipFill>
        <p:spPr>
          <a:xfrm>
            <a:off x="543441" y="4114041"/>
            <a:ext cx="1600139" cy="7460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6D2DD21-CEDD-4126-B2DC-705043000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1" t="39412"/>
          <a:stretch/>
        </p:blipFill>
        <p:spPr>
          <a:xfrm>
            <a:off x="533400" y="1342316"/>
            <a:ext cx="1600200" cy="7119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77D95E-7EA2-4366-AF12-6FDB64F2D9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3" b="2593"/>
          <a:stretch/>
        </p:blipFill>
        <p:spPr>
          <a:xfrm>
            <a:off x="548814" y="2156138"/>
            <a:ext cx="1590159" cy="770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99DB4AB-4D82-42D0-91A2-44C80B4824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992" t="46740" r="14458" b="5221"/>
          <a:stretch/>
        </p:blipFill>
        <p:spPr>
          <a:xfrm>
            <a:off x="543380" y="3208091"/>
            <a:ext cx="1600200" cy="7353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741711D-5557-417B-BC7D-E8ABC33937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93" b="2593"/>
          <a:stretch/>
        </p:blipFill>
        <p:spPr>
          <a:xfrm>
            <a:off x="545920" y="2293511"/>
            <a:ext cx="1590159" cy="7702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D05D8EA-F43A-4264-965E-25B0F525F9E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992" t="46740" r="14458" b="5221"/>
          <a:stretch/>
        </p:blipFill>
        <p:spPr>
          <a:xfrm>
            <a:off x="540486" y="3250405"/>
            <a:ext cx="1600200" cy="73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3435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18E86A194A974F8F25AA192131DBD7" ma:contentTypeVersion="6" ma:contentTypeDescription="Create a new document." ma:contentTypeScope="" ma:versionID="540906e20b8c95cd51d9ae7bbf673b87">
  <xsd:schema xmlns:xsd="http://www.w3.org/2001/XMLSchema" xmlns:xs="http://www.w3.org/2001/XMLSchema" xmlns:p="http://schemas.microsoft.com/office/2006/metadata/properties" xmlns:ns2="eec0096e-4570-4c52-88d2-193b37a2777e" xmlns:ns3="8ccab0d3-a135-42f7-b60b-3c6cdd72d970" targetNamespace="http://schemas.microsoft.com/office/2006/metadata/properties" ma:root="true" ma:fieldsID="691ce30f77a172a18a31c4e6221ac127" ns2:_="" ns3:_="">
    <xsd:import namespace="eec0096e-4570-4c52-88d2-193b37a2777e"/>
    <xsd:import namespace="8ccab0d3-a135-42f7-b60b-3c6cdd72d97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c0096e-4570-4c52-88d2-193b37a2777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cab0d3-a135-42f7-b60b-3c6cdd72d9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ACCCD73-4DC9-479B-A7B9-7717E5A55653}"/>
</file>

<file path=customXml/itemProps2.xml><?xml version="1.0" encoding="utf-8"?>
<ds:datastoreItem xmlns:ds="http://schemas.openxmlformats.org/officeDocument/2006/customXml" ds:itemID="{58D3FC9A-52F0-4434-9E2D-7C4B617B12A4}"/>
</file>

<file path=customXml/itemProps3.xml><?xml version="1.0" encoding="utf-8"?>
<ds:datastoreItem xmlns:ds="http://schemas.openxmlformats.org/officeDocument/2006/customXml" ds:itemID="{21055437-8A85-41B7-8979-0CC202F85D1C}"/>
</file>

<file path=docProps/app.xml><?xml version="1.0" encoding="utf-8"?>
<Properties xmlns="http://schemas.openxmlformats.org/officeDocument/2006/extended-properties" xmlns:vt="http://schemas.openxmlformats.org/officeDocument/2006/docPropsVTypes">
  <TotalTime>7578</TotalTime>
  <Words>600</Words>
  <Application>Microsoft Office PowerPoint</Application>
  <PresentationFormat>Custom</PresentationFormat>
  <Paragraphs>327</Paragraphs>
  <Slides>44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Arial</vt:lpstr>
      <vt:lpstr>Arial Black</vt:lpstr>
      <vt:lpstr>Arial Narrow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Hinton</dc:creator>
  <cp:lastModifiedBy>Jennifer Matthews</cp:lastModifiedBy>
  <cp:revision>390</cp:revision>
  <cp:lastPrinted>2017-09-28T20:49:59Z</cp:lastPrinted>
  <dcterms:created xsi:type="dcterms:W3CDTF">2016-03-24T18:17:02Z</dcterms:created>
  <dcterms:modified xsi:type="dcterms:W3CDTF">2017-09-28T22:35:35Z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0x0101008418E86A194A974F8F25AA192131DBD7</vt:lpwstr>
  </property>
</Properties>
</file>